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Montserrat"/>
      <p:regular r:id="rId39"/>
      <p:bold r:id="rId40"/>
      <p:italic r:id="rId41"/>
      <p:boldItalic r:id="rId42"/>
    </p:embeddedFont>
    <p:embeddedFont>
      <p:font typeface="Source Code Pro"/>
      <p:regular r:id="rId43"/>
      <p:bold r:id="rId44"/>
      <p:italic r:id="rId45"/>
      <p:boldItalic r:id="rId46"/>
    </p:embeddedFont>
    <p:embeddedFont>
      <p:font typeface="Oswald"/>
      <p:regular r:id="rId47"/>
      <p:bold r:id="rId48"/>
    </p:embeddedFont>
    <p:embeddedFont>
      <p:font typeface="Merriweather"/>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42" Type="http://schemas.openxmlformats.org/officeDocument/2006/relationships/font" Target="fonts/Montserrat-boldItalic.fntdata"/><Relationship Id="rId41" Type="http://schemas.openxmlformats.org/officeDocument/2006/relationships/font" Target="fonts/Montserrat-italic.fntdata"/><Relationship Id="rId44" Type="http://schemas.openxmlformats.org/officeDocument/2006/relationships/font" Target="fonts/SourceCodePro-bold.fntdata"/><Relationship Id="rId43" Type="http://schemas.openxmlformats.org/officeDocument/2006/relationships/font" Target="fonts/SourceCodePro-regular.fntdata"/><Relationship Id="rId46" Type="http://schemas.openxmlformats.org/officeDocument/2006/relationships/font" Target="fonts/SourceCodePro-boldItalic.fntdata"/><Relationship Id="rId45" Type="http://schemas.openxmlformats.org/officeDocument/2006/relationships/font" Target="fonts/SourceCodePr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Oswald-bold.fntdata"/><Relationship Id="rId47" Type="http://schemas.openxmlformats.org/officeDocument/2006/relationships/font" Target="fonts/Oswald-regular.fntdata"/><Relationship Id="rId49" Type="http://schemas.openxmlformats.org/officeDocument/2006/relationships/font" Target="fonts/Merriweather-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Montserrat-regular.fntdata"/><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erriweather-italic.fntdata"/><Relationship Id="rId50" Type="http://schemas.openxmlformats.org/officeDocument/2006/relationships/font" Target="fonts/Merriweather-bold.fntdata"/><Relationship Id="rId52" Type="http://schemas.openxmlformats.org/officeDocument/2006/relationships/font" Target="fonts/Merriweather-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984bf59b09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984bf59b09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538a69a5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538a69a5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984bf59b09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984bf59b0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984bf59b09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984bf59b09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984bf59b09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984bf59b09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984bf59b09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984bf59b09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984bf59b09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984bf59b09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b3c5be8a6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b3c5be8a6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984bf59b09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984bf59b09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984bf59b09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984bf59b09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e98758add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e98758add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984bf59b09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984bf59b09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984bf59b09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984bf59b09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984bf59b09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984bf59b09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b183e6c1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b183e6c1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b183e6c15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b183e6c15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984bf59b09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984bf59b09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984bf59b09_0_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984bf59b09_0_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984bf59b09_0_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984bf59b09_0_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984bf59b09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984bf59b09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984bf59b09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984bf59b09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aeca2c453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aeca2c453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984bf59b09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984bf59b09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984bf59b09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984bf59b09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984bf59b09_0_3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984bf59b09_0_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984bf59b09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984bf59b09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e98758add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e98758add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e98758add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e98758add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e98758add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e98758add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e98758add4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e98758add4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e98758add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e98758add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984bf59b09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984bf59b09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interaction-design.org/literature/topics/design-thinking"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interaction-design.org/literature/topics/challenge-assumption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interaction-design.org/literature/topics/emotion"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dschool.stanford.edu/resources/design-thinking-bootleg" TargetMode="External"/><Relationship Id="rId4" Type="http://schemas.openxmlformats.org/officeDocument/2006/relationships/hyperlink" Target="https://www.interaction-design.org/literature/article/design-thinking-a-quick-overview" TargetMode="External"/><Relationship Id="rId5" Type="http://schemas.openxmlformats.org/officeDocument/2006/relationships/hyperlink" Target="https://www.ideo.com/post/method-card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Innovation  </a:t>
            </a:r>
            <a:endParaRPr/>
          </a:p>
          <a:p>
            <a:pPr indent="0" lvl="0" marL="0" rtl="0" algn="ctr">
              <a:spcBef>
                <a:spcPts val="0"/>
              </a:spcBef>
              <a:spcAft>
                <a:spcPts val="0"/>
              </a:spcAft>
              <a:buNone/>
            </a:pPr>
            <a:r>
              <a:rPr lang="en"/>
              <a:t>Design Thinking Focus </a:t>
            </a:r>
            <a:endParaRPr/>
          </a:p>
        </p:txBody>
      </p:sp>
      <p:sp>
        <p:nvSpPr>
          <p:cNvPr id="63" name="Google Shape;63;p13"/>
          <p:cNvSpPr txBox="1"/>
          <p:nvPr>
            <p:ph idx="1" type="subTitle"/>
          </p:nvPr>
        </p:nvSpPr>
        <p:spPr>
          <a:xfrm>
            <a:off x="729625" y="3217525"/>
            <a:ext cx="7688100" cy="2005200"/>
          </a:xfrm>
          <a:prstGeom prst="rect">
            <a:avLst/>
          </a:prstGeom>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t/>
            </a:r>
            <a:endParaRPr sz="1600"/>
          </a:p>
          <a:p>
            <a:pPr indent="-234950" lvl="0" marL="457200" rtl="0" algn="l">
              <a:lnSpc>
                <a:spcPct val="115000"/>
              </a:lnSpc>
              <a:spcBef>
                <a:spcPts val="0"/>
              </a:spcBef>
              <a:spcAft>
                <a:spcPts val="0"/>
              </a:spcAft>
              <a:buClr>
                <a:srgbClr val="000000"/>
              </a:buClr>
              <a:buSzPts val="100"/>
              <a:buFont typeface="Arial"/>
              <a:buChar char="●"/>
            </a:pPr>
            <a:r>
              <a:rPr lang="en" sz="1600"/>
              <a:t>Design Thinking </a:t>
            </a:r>
            <a:endParaRPr sz="1600"/>
          </a:p>
          <a:p>
            <a:pPr indent="-234950" lvl="0" marL="457200" rtl="0" algn="l">
              <a:lnSpc>
                <a:spcPct val="115000"/>
              </a:lnSpc>
              <a:spcBef>
                <a:spcPts val="0"/>
              </a:spcBef>
              <a:spcAft>
                <a:spcPts val="0"/>
              </a:spcAft>
              <a:buClr>
                <a:srgbClr val="000000"/>
              </a:buClr>
              <a:buSzPts val="100"/>
              <a:buFont typeface="Arial"/>
              <a:buChar char="●"/>
            </a:pPr>
            <a:r>
              <a:rPr lang="en" sz="1600"/>
              <a:t>Identifying Customer Needs </a:t>
            </a:r>
            <a:endParaRPr sz="1600"/>
          </a:p>
          <a:p>
            <a:pPr indent="-234950" lvl="0" marL="457200" rtl="0" algn="l">
              <a:lnSpc>
                <a:spcPct val="115000"/>
              </a:lnSpc>
              <a:spcBef>
                <a:spcPts val="0"/>
              </a:spcBef>
              <a:spcAft>
                <a:spcPts val="0"/>
              </a:spcAft>
              <a:buClr>
                <a:srgbClr val="000000"/>
              </a:buClr>
              <a:buSzPts val="100"/>
              <a:buFont typeface="Arial"/>
              <a:buChar char="●"/>
            </a:pPr>
            <a:r>
              <a:rPr lang="en" sz="1600"/>
              <a:t>Creative Solutions or Gaps - Apply philosophy to business problems  </a:t>
            </a:r>
            <a:endParaRPr sz="1600"/>
          </a:p>
          <a:p>
            <a:pPr indent="-234950" lvl="0" marL="457200" rtl="0" algn="l">
              <a:lnSpc>
                <a:spcPct val="115000"/>
              </a:lnSpc>
              <a:spcBef>
                <a:spcPts val="0"/>
              </a:spcBef>
              <a:spcAft>
                <a:spcPts val="0"/>
              </a:spcAft>
              <a:buClr>
                <a:srgbClr val="000000"/>
              </a:buClr>
              <a:buSzPts val="100"/>
              <a:buFont typeface="Arial"/>
              <a:buChar char="●"/>
            </a:pPr>
            <a:r>
              <a:rPr lang="en" sz="1600"/>
              <a:t>Market Assessment of Innovation </a:t>
            </a:r>
            <a:endParaRPr sz="1600"/>
          </a:p>
          <a:p>
            <a:pPr indent="-234950" lvl="0" marL="457200" rtl="0" algn="l">
              <a:lnSpc>
                <a:spcPct val="115000"/>
              </a:lnSpc>
              <a:spcBef>
                <a:spcPts val="0"/>
              </a:spcBef>
              <a:spcAft>
                <a:spcPts val="0"/>
              </a:spcAft>
              <a:buClr>
                <a:srgbClr val="000000"/>
              </a:buClr>
              <a:buSzPts val="100"/>
              <a:buFont typeface="Arial"/>
              <a:buChar char="●"/>
            </a:pPr>
            <a:r>
              <a:rPr lang="en" sz="1600"/>
              <a:t>Technology Assessment of Innovation </a:t>
            </a:r>
            <a:endParaRPr sz="1600"/>
          </a:p>
          <a:p>
            <a:pPr indent="0" lvl="0" marL="0" rtl="0" algn="l">
              <a:lnSpc>
                <a:spcPct val="115000"/>
              </a:lnSpc>
              <a:spcBef>
                <a:spcPts val="0"/>
              </a:spcBef>
              <a:spcAft>
                <a:spcPts val="0"/>
              </a:spcAft>
              <a:buNone/>
            </a:pPr>
            <a:r>
              <a:t/>
            </a:r>
            <a:endParaRPr sz="1600"/>
          </a:p>
          <a:p>
            <a:pPr indent="0" lvl="0" marL="0" rtl="0" algn="l">
              <a:spcBef>
                <a:spcPts val="0"/>
              </a:spcBef>
              <a:spcAft>
                <a:spcPts val="0"/>
              </a:spcAft>
              <a:buNone/>
            </a:pPr>
            <a:r>
              <a:t/>
            </a:r>
            <a:endParaRPr sz="1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6AA84F"/>
                </a:solidFill>
              </a:rPr>
              <a:t>Out of Box </a:t>
            </a:r>
            <a:r>
              <a:rPr lang="en">
                <a:solidFill>
                  <a:srgbClr val="999999"/>
                </a:solidFill>
              </a:rPr>
              <a:t>Thinking</a:t>
            </a:r>
            <a:endParaRPr>
              <a:solidFill>
                <a:srgbClr val="999999"/>
              </a:solidFill>
            </a:endParaRPr>
          </a:p>
        </p:txBody>
      </p:sp>
      <p:pic>
        <p:nvPicPr>
          <p:cNvPr id="113" name="Google Shape;113;p22"/>
          <p:cNvPicPr preferRelativeResize="0"/>
          <p:nvPr/>
        </p:nvPicPr>
        <p:blipFill>
          <a:blip r:embed="rId3">
            <a:alphaModFix/>
          </a:blip>
          <a:stretch>
            <a:fillRect/>
          </a:stretch>
        </p:blipFill>
        <p:spPr>
          <a:xfrm>
            <a:off x="1613875" y="1938175"/>
            <a:ext cx="5419725" cy="2314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3"/>
          <p:cNvSpPr/>
          <p:nvPr/>
        </p:nvSpPr>
        <p:spPr>
          <a:xfrm>
            <a:off x="4989850" y="1845225"/>
            <a:ext cx="3256500" cy="2347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3"/>
          <p:cNvSpPr/>
          <p:nvPr/>
        </p:nvSpPr>
        <p:spPr>
          <a:xfrm>
            <a:off x="0" y="2360425"/>
            <a:ext cx="3256500" cy="1550100"/>
          </a:xfrm>
          <a:prstGeom prst="triangle">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3"/>
          <p:cNvSpPr/>
          <p:nvPr/>
        </p:nvSpPr>
        <p:spPr>
          <a:xfrm>
            <a:off x="2113175" y="1969800"/>
            <a:ext cx="821400" cy="859500"/>
          </a:xfrm>
          <a:prstGeom prst="ellipse">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 name="Google Shape;121;p23"/>
          <p:cNvCxnSpPr>
            <a:stCxn id="120" idx="0"/>
          </p:cNvCxnSpPr>
          <p:nvPr/>
        </p:nvCxnSpPr>
        <p:spPr>
          <a:xfrm flipH="1" rot="10800000">
            <a:off x="2523875" y="1628700"/>
            <a:ext cx="31500" cy="341100"/>
          </a:xfrm>
          <a:prstGeom prst="straightConnector1">
            <a:avLst/>
          </a:prstGeom>
          <a:noFill/>
          <a:ln cap="flat" cmpd="sng" w="9525">
            <a:solidFill>
              <a:schemeClr val="dk2"/>
            </a:solidFill>
            <a:prstDash val="solid"/>
            <a:round/>
            <a:headEnd len="med" w="med" type="none"/>
            <a:tailEnd len="med" w="med" type="none"/>
          </a:ln>
        </p:spPr>
      </p:cxnSp>
      <p:cxnSp>
        <p:nvCxnSpPr>
          <p:cNvPr id="122" name="Google Shape;122;p23"/>
          <p:cNvCxnSpPr/>
          <p:nvPr/>
        </p:nvCxnSpPr>
        <p:spPr>
          <a:xfrm flipH="1" rot="10800000">
            <a:off x="2218625" y="721200"/>
            <a:ext cx="31500" cy="341100"/>
          </a:xfrm>
          <a:prstGeom prst="straightConnector1">
            <a:avLst/>
          </a:prstGeom>
          <a:noFill/>
          <a:ln cap="flat" cmpd="sng" w="9525">
            <a:solidFill>
              <a:schemeClr val="dk2"/>
            </a:solidFill>
            <a:prstDash val="solid"/>
            <a:round/>
            <a:headEnd len="med" w="med" type="none"/>
            <a:tailEnd len="med" w="med" type="none"/>
          </a:ln>
        </p:spPr>
      </p:cxnSp>
      <p:cxnSp>
        <p:nvCxnSpPr>
          <p:cNvPr id="123" name="Google Shape;123;p23"/>
          <p:cNvCxnSpPr/>
          <p:nvPr/>
        </p:nvCxnSpPr>
        <p:spPr>
          <a:xfrm flipH="1" rot="10800000">
            <a:off x="2371025" y="957900"/>
            <a:ext cx="305700" cy="256800"/>
          </a:xfrm>
          <a:prstGeom prst="straightConnector1">
            <a:avLst/>
          </a:prstGeom>
          <a:noFill/>
          <a:ln cap="flat" cmpd="sng" w="9525">
            <a:solidFill>
              <a:schemeClr val="dk2"/>
            </a:solidFill>
            <a:prstDash val="solid"/>
            <a:round/>
            <a:headEnd len="med" w="med" type="none"/>
            <a:tailEnd len="med" w="med" type="none"/>
          </a:ln>
        </p:spPr>
      </p:cxnSp>
      <p:sp>
        <p:nvSpPr>
          <p:cNvPr id="124" name="Google Shape;124;p23"/>
          <p:cNvSpPr/>
          <p:nvPr/>
        </p:nvSpPr>
        <p:spPr>
          <a:xfrm>
            <a:off x="1847800" y="2383800"/>
            <a:ext cx="3256500" cy="1550100"/>
          </a:xfrm>
          <a:prstGeom prst="triangle">
            <a:avLst>
              <a:gd fmla="val 5000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&amp; Why of Design Thinking </a:t>
            </a:r>
            <a:endParaRPr/>
          </a:p>
        </p:txBody>
      </p:sp>
      <p:sp>
        <p:nvSpPr>
          <p:cNvPr id="130" name="Google Shape;130;p2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222222"/>
              </a:buClr>
              <a:buSzPts val="1400"/>
              <a:buFont typeface="Arial"/>
              <a:buAutoNum type="arabicPeriod"/>
            </a:pPr>
            <a:r>
              <a:rPr b="1" lang="en" sz="1400">
                <a:solidFill>
                  <a:srgbClr val="222222"/>
                </a:solidFill>
                <a:highlight>
                  <a:srgbClr val="FFFFFF"/>
                </a:highlight>
                <a:latin typeface="Arial"/>
                <a:ea typeface="Arial"/>
                <a:cs typeface="Arial"/>
                <a:sym typeface="Arial"/>
              </a:rPr>
              <a:t>Creative Problem Solving</a:t>
            </a:r>
            <a:endParaRPr b="1" sz="1400">
              <a:solidFill>
                <a:srgbClr val="222222"/>
              </a:solidFill>
              <a:highlight>
                <a:srgbClr val="FFFFFF"/>
              </a:highlight>
              <a:latin typeface="Arial"/>
              <a:ea typeface="Arial"/>
              <a:cs typeface="Arial"/>
              <a:sym typeface="Arial"/>
            </a:endParaRPr>
          </a:p>
          <a:p>
            <a:pPr indent="-317500" lvl="0" marL="457200" rtl="0" algn="l">
              <a:spcBef>
                <a:spcPts val="0"/>
              </a:spcBef>
              <a:spcAft>
                <a:spcPts val="0"/>
              </a:spcAft>
              <a:buClr>
                <a:srgbClr val="222222"/>
              </a:buClr>
              <a:buSzPts val="1400"/>
              <a:buFont typeface="Arial"/>
              <a:buAutoNum type="arabicPeriod"/>
            </a:pPr>
            <a:r>
              <a:rPr b="1" lang="en" sz="1400">
                <a:solidFill>
                  <a:srgbClr val="222222"/>
                </a:solidFill>
                <a:highlight>
                  <a:srgbClr val="FFFFFF"/>
                </a:highlight>
                <a:latin typeface="Arial"/>
                <a:ea typeface="Arial"/>
                <a:cs typeface="Arial"/>
                <a:sym typeface="Arial"/>
              </a:rPr>
              <a:t>Can </a:t>
            </a:r>
            <a:r>
              <a:rPr b="1" lang="en" sz="1400">
                <a:solidFill>
                  <a:srgbClr val="222222"/>
                </a:solidFill>
                <a:highlight>
                  <a:srgbClr val="FFFFFF"/>
                </a:highlight>
                <a:latin typeface="Arial"/>
                <a:ea typeface="Arial"/>
                <a:cs typeface="Arial"/>
                <a:sym typeface="Arial"/>
              </a:rPr>
              <a:t>creativity</a:t>
            </a:r>
            <a:r>
              <a:rPr b="1" lang="en" sz="1400">
                <a:solidFill>
                  <a:srgbClr val="222222"/>
                </a:solidFill>
                <a:highlight>
                  <a:srgbClr val="FFFFFF"/>
                </a:highlight>
                <a:latin typeface="Arial"/>
                <a:ea typeface="Arial"/>
                <a:cs typeface="Arial"/>
                <a:sym typeface="Arial"/>
              </a:rPr>
              <a:t> be a process </a:t>
            </a:r>
            <a:endParaRPr b="1" sz="1400">
              <a:solidFill>
                <a:srgbClr val="222222"/>
              </a:solidFill>
              <a:highlight>
                <a:srgbClr val="FFFFFF"/>
              </a:highlight>
              <a:latin typeface="Arial"/>
              <a:ea typeface="Arial"/>
              <a:cs typeface="Arial"/>
              <a:sym typeface="Arial"/>
            </a:endParaRPr>
          </a:p>
          <a:p>
            <a:pPr indent="-317500" lvl="0" marL="457200" rtl="0" algn="l">
              <a:spcBef>
                <a:spcPts val="0"/>
              </a:spcBef>
              <a:spcAft>
                <a:spcPts val="0"/>
              </a:spcAft>
              <a:buClr>
                <a:srgbClr val="222222"/>
              </a:buClr>
              <a:buSzPts val="1400"/>
              <a:buFont typeface="Arial"/>
              <a:buAutoNum type="arabicPeriod"/>
            </a:pPr>
            <a:r>
              <a:rPr b="1" lang="en" sz="1400">
                <a:solidFill>
                  <a:srgbClr val="222222"/>
                </a:solidFill>
                <a:highlight>
                  <a:srgbClr val="FFFFFF"/>
                </a:highlight>
                <a:latin typeface="Arial"/>
                <a:ea typeface="Arial"/>
                <a:cs typeface="Arial"/>
                <a:sym typeface="Arial"/>
              </a:rPr>
              <a:t>If it is then can we learn for applying it to business problems </a:t>
            </a:r>
            <a:endParaRPr b="1" sz="1400">
              <a:solidFill>
                <a:srgbClr val="222222"/>
              </a:solidFill>
              <a:highlight>
                <a:srgbClr val="FFFFFF"/>
              </a:highlight>
              <a:latin typeface="Arial"/>
              <a:ea typeface="Arial"/>
              <a:cs typeface="Arial"/>
              <a:sym typeface="Arial"/>
            </a:endParaRPr>
          </a:p>
          <a:p>
            <a:pPr indent="-317500" lvl="0" marL="457200" rtl="0" algn="l">
              <a:spcBef>
                <a:spcPts val="0"/>
              </a:spcBef>
              <a:spcAft>
                <a:spcPts val="0"/>
              </a:spcAft>
              <a:buClr>
                <a:srgbClr val="222222"/>
              </a:buClr>
              <a:buSzPts val="1400"/>
              <a:buFont typeface="Arial"/>
              <a:buAutoNum type="arabicPeriod"/>
            </a:pPr>
            <a:r>
              <a:rPr b="1" lang="en" sz="1400">
                <a:solidFill>
                  <a:srgbClr val="222222"/>
                </a:solidFill>
                <a:highlight>
                  <a:srgbClr val="FFFFFF"/>
                </a:highlight>
                <a:latin typeface="Arial"/>
                <a:ea typeface="Arial"/>
                <a:cs typeface="Arial"/>
                <a:sym typeface="Arial"/>
              </a:rPr>
              <a:t>Who is a Designer </a:t>
            </a:r>
            <a:endParaRPr b="1" sz="1400">
              <a:solidFill>
                <a:srgbClr val="222222"/>
              </a:solidFill>
              <a:highlight>
                <a:srgbClr val="FFFFFF"/>
              </a:highlight>
              <a:latin typeface="Arial"/>
              <a:ea typeface="Arial"/>
              <a:cs typeface="Arial"/>
              <a:sym typeface="Arial"/>
            </a:endParaRPr>
          </a:p>
          <a:p>
            <a:pPr indent="-317500" lvl="0" marL="457200" rtl="0" algn="l">
              <a:spcBef>
                <a:spcPts val="0"/>
              </a:spcBef>
              <a:spcAft>
                <a:spcPts val="0"/>
              </a:spcAft>
              <a:buClr>
                <a:srgbClr val="222222"/>
              </a:buClr>
              <a:buSzPts val="1400"/>
              <a:buFont typeface="Arial"/>
              <a:buAutoNum type="arabicPeriod"/>
            </a:pPr>
            <a:r>
              <a:rPr b="1" lang="en" sz="1400">
                <a:solidFill>
                  <a:srgbClr val="222222"/>
                </a:solidFill>
                <a:highlight>
                  <a:srgbClr val="FFFFFF"/>
                </a:highlight>
                <a:latin typeface="Arial"/>
                <a:ea typeface="Arial"/>
                <a:cs typeface="Arial"/>
                <a:sym typeface="Arial"/>
              </a:rPr>
              <a:t>What is Design thinking</a:t>
            </a:r>
            <a:endParaRPr b="1" sz="1400">
              <a:solidFill>
                <a:srgbClr val="222222"/>
              </a:solidFill>
              <a:highlight>
                <a:srgbClr val="FFFFFF"/>
              </a:highlight>
              <a:latin typeface="Arial"/>
              <a:ea typeface="Arial"/>
              <a:cs typeface="Arial"/>
              <a:sym typeface="Arial"/>
            </a:endParaRPr>
          </a:p>
          <a:p>
            <a:pPr indent="0" lvl="0" marL="0" rtl="0" algn="l">
              <a:spcBef>
                <a:spcPts val="1600"/>
              </a:spcBef>
              <a:spcAft>
                <a:spcPts val="0"/>
              </a:spcAft>
              <a:buNone/>
            </a:pPr>
            <a:r>
              <a:rPr b="1" lang="en" sz="1200">
                <a:solidFill>
                  <a:srgbClr val="222222"/>
                </a:solidFill>
                <a:highlight>
                  <a:srgbClr val="FFFFFF"/>
                </a:highlight>
                <a:latin typeface="Arial"/>
                <a:ea typeface="Arial"/>
                <a:cs typeface="Arial"/>
                <a:sym typeface="Arial"/>
              </a:rPr>
              <a:t>Quote:</a:t>
            </a:r>
            <a:endParaRPr b="1" sz="1200">
              <a:solidFill>
                <a:srgbClr val="222222"/>
              </a:solidFill>
              <a:highlight>
                <a:srgbClr val="FFFFFF"/>
              </a:highlight>
              <a:latin typeface="Arial"/>
              <a:ea typeface="Arial"/>
              <a:cs typeface="Arial"/>
              <a:sym typeface="Arial"/>
            </a:endParaRPr>
          </a:p>
          <a:p>
            <a:pPr indent="0" lvl="0" marL="0" rtl="0" algn="l">
              <a:spcBef>
                <a:spcPts val="1600"/>
              </a:spcBef>
              <a:spcAft>
                <a:spcPts val="0"/>
              </a:spcAft>
              <a:buNone/>
            </a:pPr>
            <a:r>
              <a:rPr i="1" lang="en" sz="1350">
                <a:solidFill>
                  <a:srgbClr val="2B2B2B"/>
                </a:solidFill>
                <a:highlight>
                  <a:srgbClr val="F9F9F9"/>
                </a:highlight>
                <a:latin typeface="Merriweather"/>
                <a:ea typeface="Merriweather"/>
                <a:cs typeface="Merriweather"/>
                <a:sym typeface="Merriweather"/>
              </a:rPr>
              <a:t>Design Thinking is not an exclusive property of designers—all great innovators in literature, art, music, science, engineering, and business have practiced it. So, why call it Design Thinking? What’s special about </a:t>
            </a:r>
            <a:r>
              <a:rPr i="1" lang="en" sz="1350" u="sng">
                <a:solidFill>
                  <a:schemeClr val="hlink"/>
                </a:solidFill>
                <a:highlight>
                  <a:srgbClr val="F9F9F9"/>
                </a:highlight>
                <a:latin typeface="Merriweather"/>
                <a:ea typeface="Merriweather"/>
                <a:cs typeface="Merriweather"/>
                <a:sym typeface="Merriweather"/>
                <a:hlinkClick r:id="rId3"/>
              </a:rPr>
              <a:t>Design Thinking</a:t>
            </a:r>
            <a:r>
              <a:rPr i="1" lang="en" sz="1350">
                <a:solidFill>
                  <a:srgbClr val="2B2B2B"/>
                </a:solidFill>
                <a:highlight>
                  <a:srgbClr val="F9F9F9"/>
                </a:highlight>
                <a:latin typeface="Merriweather"/>
                <a:ea typeface="Merriweather"/>
                <a:cs typeface="Merriweather"/>
                <a:sym typeface="Merriweather"/>
              </a:rPr>
              <a:t> is that designers’ work processes can help us systematically extract, teach, learn and apply these human-centered techniques to solve problems in a creative and innovative way – in our designs, in our businesses, in our countries, in our lives</a:t>
            </a:r>
            <a:endParaRPr b="1" sz="1200">
              <a:solidFill>
                <a:srgbClr val="222222"/>
              </a:solidFill>
              <a:highlight>
                <a:srgbClr val="FFFFFF"/>
              </a:highlight>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Design Thinking - Definition</a:t>
            </a:r>
            <a:endParaRPr/>
          </a:p>
        </p:txBody>
      </p:sp>
      <p:sp>
        <p:nvSpPr>
          <p:cNvPr id="136" name="Google Shape;136;p25"/>
          <p:cNvSpPr txBox="1"/>
          <p:nvPr>
            <p:ph idx="1" type="body"/>
          </p:nvPr>
        </p:nvSpPr>
        <p:spPr>
          <a:xfrm>
            <a:off x="311700" y="1468825"/>
            <a:ext cx="8520600" cy="3493500"/>
          </a:xfrm>
          <a:prstGeom prst="rect">
            <a:avLst/>
          </a:prstGeom>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500">
                <a:solidFill>
                  <a:srgbClr val="222222"/>
                </a:solidFill>
                <a:highlight>
                  <a:srgbClr val="FFFFFF"/>
                </a:highlight>
                <a:latin typeface="Arial"/>
                <a:ea typeface="Arial"/>
                <a:cs typeface="Arial"/>
                <a:sym typeface="Arial"/>
              </a:rPr>
              <a:t>Design Thinking is an iterative process in which we seek to understand the user, </a:t>
            </a:r>
            <a:r>
              <a:rPr lang="en" sz="1500">
                <a:solidFill>
                  <a:srgbClr val="222222"/>
                </a:solidFill>
                <a:highlight>
                  <a:srgbClr val="FFFFFF"/>
                </a:highlight>
                <a:uFill>
                  <a:noFill/>
                </a:uFill>
                <a:latin typeface="Arial"/>
                <a:ea typeface="Arial"/>
                <a:cs typeface="Arial"/>
                <a:sym typeface="Arial"/>
                <a:hlinkClick r:id="rId3">
                  <a:extLst>
                    <a:ext uri="{A12FA001-AC4F-418D-AE19-62706E023703}">
                      <ahyp:hlinkClr val="tx"/>
                    </a:ext>
                  </a:extLst>
                </a:hlinkClick>
              </a:rPr>
              <a:t>challenge assumptions</a:t>
            </a:r>
            <a:r>
              <a:rPr lang="en" sz="1500">
                <a:solidFill>
                  <a:srgbClr val="222222"/>
                </a:solidFill>
                <a:highlight>
                  <a:srgbClr val="FFFFFF"/>
                </a:highlight>
                <a:latin typeface="Arial"/>
                <a:ea typeface="Arial"/>
                <a:cs typeface="Arial"/>
                <a:sym typeface="Arial"/>
              </a:rPr>
              <a:t>, and redefine problems in an attempt to identify alternative strategies and solutions that might not be instantly apparent with our initial level of understanding. </a:t>
            </a:r>
            <a:endParaRPr sz="1500">
              <a:solidFill>
                <a:srgbClr val="222222"/>
              </a:solidFill>
              <a:highlight>
                <a:srgbClr val="FFFFFF"/>
              </a:highlight>
              <a:latin typeface="Arial"/>
              <a:ea typeface="Arial"/>
              <a:cs typeface="Arial"/>
              <a:sym typeface="Arial"/>
            </a:endParaRPr>
          </a:p>
          <a:p>
            <a:pPr indent="0" lvl="0" marL="0" marR="0" rtl="0" algn="l">
              <a:lnSpc>
                <a:spcPct val="115000"/>
              </a:lnSpc>
              <a:spcBef>
                <a:spcPts val="1600"/>
              </a:spcBef>
              <a:spcAft>
                <a:spcPts val="0"/>
              </a:spcAft>
              <a:buNone/>
            </a:pPr>
            <a:r>
              <a:rPr b="1" lang="en" sz="1500">
                <a:solidFill>
                  <a:srgbClr val="222222"/>
                </a:solidFill>
                <a:highlight>
                  <a:srgbClr val="FFFFFF"/>
                </a:highlight>
                <a:latin typeface="Arial"/>
                <a:ea typeface="Arial"/>
                <a:cs typeface="Arial"/>
                <a:sym typeface="Arial"/>
              </a:rPr>
              <a:t>Design thinking</a:t>
            </a:r>
            <a:r>
              <a:rPr lang="en" sz="1500">
                <a:solidFill>
                  <a:srgbClr val="222222"/>
                </a:solidFill>
                <a:highlight>
                  <a:srgbClr val="FFFFFF"/>
                </a:highlight>
                <a:latin typeface="Arial"/>
                <a:ea typeface="Arial"/>
                <a:cs typeface="Arial"/>
                <a:sym typeface="Arial"/>
              </a:rPr>
              <a:t> has a human-centered core. It encourages organizations to focus on the people they're creating for, which leads to better products, services, and internal processes.</a:t>
            </a:r>
            <a:endParaRPr sz="1500">
              <a:solidFill>
                <a:srgbClr val="222222"/>
              </a:solidFill>
              <a:highlight>
                <a:srgbClr val="FFFFFF"/>
              </a:highlight>
              <a:latin typeface="Arial"/>
              <a:ea typeface="Arial"/>
              <a:cs typeface="Arial"/>
              <a:sym typeface="Arial"/>
            </a:endParaRPr>
          </a:p>
          <a:p>
            <a:pPr indent="-323850" lvl="0" marL="457200" marR="0" rtl="0" algn="l">
              <a:lnSpc>
                <a:spcPct val="115000"/>
              </a:lnSpc>
              <a:spcBef>
                <a:spcPts val="1600"/>
              </a:spcBef>
              <a:spcAft>
                <a:spcPts val="0"/>
              </a:spcAft>
              <a:buClr>
                <a:srgbClr val="222222"/>
              </a:buClr>
              <a:buSzPts val="1500"/>
              <a:buFont typeface="Arial"/>
              <a:buChar char="●"/>
            </a:pPr>
            <a:r>
              <a:rPr lang="en" sz="1500">
                <a:solidFill>
                  <a:srgbClr val="222222"/>
                </a:solidFill>
                <a:highlight>
                  <a:srgbClr val="FFFFFF"/>
                </a:highlight>
                <a:latin typeface="Arial"/>
                <a:ea typeface="Arial"/>
                <a:cs typeface="Arial"/>
                <a:sym typeface="Arial"/>
              </a:rPr>
              <a:t>How do they interact with products ?</a:t>
            </a:r>
            <a:endParaRPr sz="1500">
              <a:solidFill>
                <a:srgbClr val="222222"/>
              </a:solidFill>
              <a:highlight>
                <a:srgbClr val="FFFFFF"/>
              </a:highlight>
              <a:latin typeface="Arial"/>
              <a:ea typeface="Arial"/>
              <a:cs typeface="Arial"/>
              <a:sym typeface="Arial"/>
            </a:endParaRPr>
          </a:p>
          <a:p>
            <a:pPr indent="-323850" lvl="0" marL="457200" marR="0" rtl="0" algn="l">
              <a:lnSpc>
                <a:spcPct val="115000"/>
              </a:lnSpc>
              <a:spcBef>
                <a:spcPts val="0"/>
              </a:spcBef>
              <a:spcAft>
                <a:spcPts val="0"/>
              </a:spcAft>
              <a:buClr>
                <a:srgbClr val="222222"/>
              </a:buClr>
              <a:buSzPts val="1500"/>
              <a:buFont typeface="Arial"/>
              <a:buChar char="●"/>
            </a:pPr>
            <a:r>
              <a:rPr lang="en" sz="1500">
                <a:solidFill>
                  <a:srgbClr val="222222"/>
                </a:solidFill>
                <a:highlight>
                  <a:srgbClr val="FFFFFF"/>
                </a:highlight>
                <a:latin typeface="Arial"/>
                <a:ea typeface="Arial"/>
                <a:cs typeface="Arial"/>
                <a:sym typeface="Arial"/>
              </a:rPr>
              <a:t>Where and Why ?</a:t>
            </a:r>
            <a:endParaRPr sz="1500">
              <a:solidFill>
                <a:srgbClr val="222222"/>
              </a:solidFill>
              <a:highlight>
                <a:srgbClr val="FFFFFF"/>
              </a:highlight>
              <a:latin typeface="Arial"/>
              <a:ea typeface="Arial"/>
              <a:cs typeface="Arial"/>
              <a:sym typeface="Arial"/>
            </a:endParaRPr>
          </a:p>
          <a:p>
            <a:pPr indent="0" lvl="0" marL="0" marR="0" rtl="0" algn="l">
              <a:lnSpc>
                <a:spcPct val="115000"/>
              </a:lnSpc>
              <a:spcBef>
                <a:spcPts val="1600"/>
              </a:spcBef>
              <a:spcAft>
                <a:spcPts val="0"/>
              </a:spcAft>
              <a:buNone/>
            </a:pPr>
            <a:r>
              <a:rPr b="1" lang="en" sz="1500">
                <a:solidFill>
                  <a:srgbClr val="222222"/>
                </a:solidFill>
                <a:highlight>
                  <a:srgbClr val="FFFFFF"/>
                </a:highlight>
                <a:latin typeface="Arial"/>
                <a:ea typeface="Arial"/>
                <a:cs typeface="Arial"/>
                <a:sym typeface="Arial"/>
              </a:rPr>
              <a:t>Nomenclature &amp; Principles:</a:t>
            </a:r>
            <a:r>
              <a:rPr lang="en" sz="1500">
                <a:solidFill>
                  <a:srgbClr val="222222"/>
                </a:solidFill>
                <a:highlight>
                  <a:srgbClr val="FFFFFF"/>
                </a:highlight>
                <a:latin typeface="Arial"/>
                <a:ea typeface="Arial"/>
                <a:cs typeface="Arial"/>
                <a:sym typeface="Arial"/>
              </a:rPr>
              <a:t> Nobel laureate Herbert Simon in The Sciences of the Artificial in 1969. </a:t>
            </a:r>
            <a:endParaRPr sz="1500">
              <a:solidFill>
                <a:srgbClr val="222222"/>
              </a:solidFill>
              <a:highlight>
                <a:srgbClr val="FFFFFF"/>
              </a:highlight>
              <a:latin typeface="Arial"/>
              <a:ea typeface="Arial"/>
              <a:cs typeface="Arial"/>
              <a:sym typeface="Arial"/>
            </a:endParaRPr>
          </a:p>
          <a:p>
            <a:pPr indent="0" lvl="0" marL="0" marR="0" rtl="0" algn="l">
              <a:lnSpc>
                <a:spcPct val="115000"/>
              </a:lnSpc>
              <a:spcBef>
                <a:spcPts val="1600"/>
              </a:spcBef>
              <a:spcAft>
                <a:spcPts val="0"/>
              </a:spcAft>
              <a:buNone/>
            </a:pPr>
            <a:r>
              <a:rPr lang="en" sz="1500">
                <a:solidFill>
                  <a:srgbClr val="222222"/>
                </a:solidFill>
                <a:highlight>
                  <a:srgbClr val="FFFFFF"/>
                </a:highlight>
                <a:latin typeface="Arial"/>
                <a:ea typeface="Arial"/>
                <a:cs typeface="Arial"/>
                <a:sym typeface="Arial"/>
              </a:rPr>
              <a:t>3 - 7 phases</a:t>
            </a:r>
            <a:endParaRPr sz="1500">
              <a:solidFill>
                <a:srgbClr val="222222"/>
              </a:solidFill>
              <a:highlight>
                <a:srgbClr val="FFFFFF"/>
              </a:highlight>
              <a:latin typeface="Arial"/>
              <a:ea typeface="Arial"/>
              <a:cs typeface="Arial"/>
              <a:sym typeface="Arial"/>
            </a:endParaRPr>
          </a:p>
          <a:p>
            <a:pPr indent="0" lvl="0" marL="0" marR="0" rtl="0" algn="l">
              <a:lnSpc>
                <a:spcPct val="115000"/>
              </a:lnSpc>
              <a:spcBef>
                <a:spcPts val="1600"/>
              </a:spcBef>
              <a:spcAft>
                <a:spcPts val="1600"/>
              </a:spcAft>
              <a:buNone/>
            </a:pPr>
            <a:r>
              <a:t/>
            </a:r>
            <a:endParaRPr sz="1400">
              <a:solidFill>
                <a:srgbClr val="222222"/>
              </a:solidFill>
              <a:highlight>
                <a:srgbClr val="FFFFFF"/>
              </a:highlight>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Design Thinking </a:t>
            </a:r>
            <a:r>
              <a:rPr lang="en">
                <a:solidFill>
                  <a:srgbClr val="FF0000"/>
                </a:solidFill>
              </a:rPr>
              <a:t>(</a:t>
            </a:r>
            <a:r>
              <a:rPr lang="en">
                <a:solidFill>
                  <a:srgbClr val="FF9900"/>
                </a:solidFill>
              </a:rPr>
              <a:t>Process</a:t>
            </a:r>
            <a:r>
              <a:rPr lang="en">
                <a:solidFill>
                  <a:srgbClr val="FF0000"/>
                </a:solidFill>
              </a:rPr>
              <a:t>)</a:t>
            </a:r>
            <a:r>
              <a:rPr lang="en"/>
              <a:t> </a:t>
            </a:r>
            <a:endParaRPr/>
          </a:p>
        </p:txBody>
      </p:sp>
      <p:pic>
        <p:nvPicPr>
          <p:cNvPr id="142" name="Google Shape;142;p26"/>
          <p:cNvPicPr preferRelativeResize="0"/>
          <p:nvPr/>
        </p:nvPicPr>
        <p:blipFill>
          <a:blip r:embed="rId3">
            <a:alphaModFix/>
          </a:blip>
          <a:stretch>
            <a:fillRect/>
          </a:stretch>
        </p:blipFill>
        <p:spPr>
          <a:xfrm>
            <a:off x="152400" y="1258400"/>
            <a:ext cx="8839200" cy="335889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6"/>
                </a:solidFill>
              </a:rPr>
              <a:t>Popular</a:t>
            </a:r>
            <a:r>
              <a:rPr lang="en"/>
              <a:t> Design Thinking </a:t>
            </a:r>
            <a:r>
              <a:rPr lang="en">
                <a:solidFill>
                  <a:srgbClr val="4A86E8"/>
                </a:solidFill>
              </a:rPr>
              <a:t>Frameworks</a:t>
            </a:r>
            <a:endParaRPr>
              <a:solidFill>
                <a:srgbClr val="4A86E8"/>
              </a:solidFill>
            </a:endParaRPr>
          </a:p>
        </p:txBody>
      </p:sp>
      <p:sp>
        <p:nvSpPr>
          <p:cNvPr id="148" name="Google Shape;148;p27"/>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p>
            <a:pPr indent="0" lvl="0" marL="0" rtl="0" algn="l">
              <a:lnSpc>
                <a:spcPct val="120000"/>
              </a:lnSpc>
              <a:spcBef>
                <a:spcPts val="3000"/>
              </a:spcBef>
              <a:spcAft>
                <a:spcPts val="0"/>
              </a:spcAft>
              <a:buNone/>
            </a:pPr>
            <a:r>
              <a:rPr b="1" lang="en" sz="1700">
                <a:solidFill>
                  <a:srgbClr val="2B2B2B"/>
                </a:solidFill>
                <a:latin typeface="Arial"/>
                <a:ea typeface="Arial"/>
                <a:cs typeface="Arial"/>
                <a:sym typeface="Arial"/>
              </a:rPr>
              <a:t>Heart, Head and Hand</a:t>
            </a:r>
            <a:endParaRPr b="1" sz="1700">
              <a:solidFill>
                <a:srgbClr val="2B2B2B"/>
              </a:solidFill>
              <a:latin typeface="Arial"/>
              <a:ea typeface="Arial"/>
              <a:cs typeface="Arial"/>
              <a:sym typeface="Arial"/>
            </a:endParaRPr>
          </a:p>
          <a:p>
            <a:pPr indent="0" lvl="0" marL="0" rtl="0" algn="l">
              <a:lnSpc>
                <a:spcPct val="178000"/>
              </a:lnSpc>
              <a:spcBef>
                <a:spcPts val="1200"/>
              </a:spcBef>
              <a:spcAft>
                <a:spcPts val="0"/>
              </a:spcAft>
              <a:buNone/>
            </a:pPr>
            <a:r>
              <a:rPr lang="en" sz="1750">
                <a:solidFill>
                  <a:srgbClr val="2B2B2B"/>
                </a:solidFill>
                <a:latin typeface="Merriweather"/>
                <a:ea typeface="Merriweather"/>
                <a:cs typeface="Merriweather"/>
                <a:sym typeface="Merriweather"/>
              </a:rPr>
              <a:t>The Design Thinking Process is a blend of Heart, Head and Hand. This means the process is based on vision, need, </a:t>
            </a:r>
            <a:r>
              <a:rPr lang="en" sz="1750" u="sng">
                <a:solidFill>
                  <a:schemeClr val="hlink"/>
                </a:solidFill>
                <a:latin typeface="Merriweather"/>
                <a:ea typeface="Merriweather"/>
                <a:cs typeface="Merriweather"/>
                <a:sym typeface="Merriweather"/>
                <a:hlinkClick r:id="rId3"/>
              </a:rPr>
              <a:t>emotion</a:t>
            </a:r>
            <a:r>
              <a:rPr lang="en" sz="1750">
                <a:solidFill>
                  <a:srgbClr val="2B2B2B"/>
                </a:solidFill>
                <a:latin typeface="Merriweather"/>
                <a:ea typeface="Merriweather"/>
                <a:cs typeface="Merriweather"/>
                <a:sym typeface="Merriweather"/>
              </a:rPr>
              <a:t> and feeling to begin with, continuing on to the cognitive processing for ideation and evaluation and then diving into practical creation by hand.</a:t>
            </a:r>
            <a:endParaRPr sz="1750">
              <a:solidFill>
                <a:srgbClr val="2B2B2B"/>
              </a:solidFill>
              <a:latin typeface="Merriweather"/>
              <a:ea typeface="Merriweather"/>
              <a:cs typeface="Merriweather"/>
              <a:sym typeface="Merriweather"/>
            </a:endParaRPr>
          </a:p>
          <a:p>
            <a:pPr indent="0" lvl="0" marL="0" rtl="0" algn="l">
              <a:spcBef>
                <a:spcPts val="18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8"/>
          <p:cNvSpPr txBox="1"/>
          <p:nvPr>
            <p:ph type="title"/>
          </p:nvPr>
        </p:nvSpPr>
        <p:spPr>
          <a:xfrm>
            <a:off x="266375" y="45325"/>
            <a:ext cx="8520600" cy="54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x4 Principles</a:t>
            </a:r>
            <a:endParaRPr/>
          </a:p>
        </p:txBody>
      </p:sp>
      <p:pic>
        <p:nvPicPr>
          <p:cNvPr id="154" name="Google Shape;154;p28"/>
          <p:cNvPicPr preferRelativeResize="0"/>
          <p:nvPr/>
        </p:nvPicPr>
        <p:blipFill>
          <a:blip r:embed="rId3">
            <a:alphaModFix/>
          </a:blip>
          <a:stretch>
            <a:fillRect/>
          </a:stretch>
        </p:blipFill>
        <p:spPr>
          <a:xfrm>
            <a:off x="193225" y="589225"/>
            <a:ext cx="8666901" cy="4621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9"/>
          <p:cNvSpPr txBox="1"/>
          <p:nvPr>
            <p:ph type="title"/>
          </p:nvPr>
        </p:nvSpPr>
        <p:spPr>
          <a:xfrm>
            <a:off x="57450" y="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Concept Development</a:t>
            </a:r>
            <a:endParaRPr/>
          </a:p>
        </p:txBody>
      </p:sp>
      <p:pic>
        <p:nvPicPr>
          <p:cNvPr id="160" name="Google Shape;160;p29"/>
          <p:cNvPicPr preferRelativeResize="0"/>
          <p:nvPr/>
        </p:nvPicPr>
        <p:blipFill>
          <a:blip r:embed="rId3">
            <a:alphaModFix/>
          </a:blip>
          <a:stretch>
            <a:fillRect/>
          </a:stretch>
        </p:blipFill>
        <p:spPr>
          <a:xfrm>
            <a:off x="3369475" y="63000"/>
            <a:ext cx="5566049" cy="5080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0000FF"/>
                </a:solidFill>
              </a:rPr>
              <a:t>IDEO</a:t>
            </a:r>
            <a:r>
              <a:rPr lang="en"/>
              <a:t> -</a:t>
            </a:r>
            <a:r>
              <a:rPr lang="en">
                <a:solidFill>
                  <a:srgbClr val="0C343D"/>
                </a:solidFill>
              </a:rPr>
              <a:t> Deep Dive</a:t>
            </a:r>
            <a:r>
              <a:rPr lang="en"/>
              <a:t>  </a:t>
            </a:r>
            <a:endParaRPr/>
          </a:p>
        </p:txBody>
      </p:sp>
      <p:sp>
        <p:nvSpPr>
          <p:cNvPr id="166" name="Google Shape;166;p30"/>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lnSpc>
                <a:spcPct val="178000"/>
              </a:lnSpc>
              <a:spcBef>
                <a:spcPts val="0"/>
              </a:spcBef>
              <a:spcAft>
                <a:spcPts val="0"/>
              </a:spcAft>
              <a:buNone/>
            </a:pPr>
            <a:r>
              <a:rPr lang="en" sz="1650">
                <a:solidFill>
                  <a:srgbClr val="2B2B2B"/>
                </a:solidFill>
                <a:latin typeface="Merriweather"/>
                <a:ea typeface="Merriweather"/>
                <a:cs typeface="Merriweather"/>
                <a:sym typeface="Merriweather"/>
              </a:rPr>
              <a:t>The Deep-Dive process comprises of the following steps:</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180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Understand</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Observe</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Visualise</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Evaluate</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Implement</a:t>
            </a:r>
            <a:endParaRPr sz="1650">
              <a:solidFill>
                <a:srgbClr val="2B2B2B"/>
              </a:solidFill>
              <a:latin typeface="Merriweather"/>
              <a:ea typeface="Merriweather"/>
              <a:cs typeface="Merriweather"/>
              <a:sym typeface="Merriweather"/>
            </a:endParaRPr>
          </a:p>
          <a:p>
            <a:pPr indent="0" lvl="0" marL="0" rtl="0" algn="l">
              <a:spcBef>
                <a:spcPts val="4200"/>
              </a:spcBef>
              <a:spcAft>
                <a:spcPts val="1600"/>
              </a:spcAft>
              <a:buNone/>
            </a:pPr>
            <a:r>
              <a:t/>
            </a:r>
            <a:endParaRPr sz="2100"/>
          </a:p>
        </p:txBody>
      </p:sp>
      <p:sp>
        <p:nvSpPr>
          <p:cNvPr id="167" name="Google Shape;167;p30"/>
          <p:cNvSpPr txBox="1"/>
          <p:nvPr>
            <p:ph idx="1" type="body"/>
          </p:nvPr>
        </p:nvSpPr>
        <p:spPr>
          <a:xfrm>
            <a:off x="464100" y="1621225"/>
            <a:ext cx="8520600" cy="3099900"/>
          </a:xfrm>
          <a:prstGeom prst="rect">
            <a:avLst/>
          </a:prstGeom>
        </p:spPr>
        <p:txBody>
          <a:bodyPr anchorCtr="0" anchor="t" bIns="91425" lIns="91425" spcFirstLastPara="1" rIns="91425" wrap="square" tIns="91425">
            <a:noAutofit/>
          </a:bodyPr>
          <a:lstStyle/>
          <a:p>
            <a:pPr indent="0" lvl="0" marL="0" rtl="0" algn="l">
              <a:lnSpc>
                <a:spcPct val="178000"/>
              </a:lnSpc>
              <a:spcBef>
                <a:spcPts val="0"/>
              </a:spcBef>
              <a:spcAft>
                <a:spcPts val="0"/>
              </a:spcAft>
              <a:buNone/>
            </a:pPr>
            <a:r>
              <a:rPr lang="en" sz="1650">
                <a:solidFill>
                  <a:srgbClr val="2B2B2B"/>
                </a:solidFill>
                <a:latin typeface="Merriweather"/>
                <a:ea typeface="Merriweather"/>
                <a:cs typeface="Merriweather"/>
                <a:sym typeface="Merriweather"/>
              </a:rPr>
              <a:t>The Deep-Dive process comprises of the following steps:</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180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Understand</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Observe</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Visualise</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Evaluate</a:t>
            </a:r>
            <a:endParaRPr sz="1650">
              <a:solidFill>
                <a:srgbClr val="2B2B2B"/>
              </a:solidFill>
              <a:latin typeface="Merriweather"/>
              <a:ea typeface="Merriweather"/>
              <a:cs typeface="Merriweather"/>
              <a:sym typeface="Merriweather"/>
            </a:endParaRPr>
          </a:p>
          <a:p>
            <a:pPr indent="-333375" lvl="0" marL="457200" rtl="0" algn="l">
              <a:lnSpc>
                <a:spcPct val="178000"/>
              </a:lnSpc>
              <a:spcBef>
                <a:spcPts val="0"/>
              </a:spcBef>
              <a:spcAft>
                <a:spcPts val="0"/>
              </a:spcAft>
              <a:buClr>
                <a:srgbClr val="2B2B2B"/>
              </a:buClr>
              <a:buSzPts val="1650"/>
              <a:buFont typeface="Merriweather"/>
              <a:buChar char="●"/>
            </a:pPr>
            <a:r>
              <a:rPr lang="en" sz="1650">
                <a:solidFill>
                  <a:srgbClr val="2B2B2B"/>
                </a:solidFill>
                <a:latin typeface="Merriweather"/>
                <a:ea typeface="Merriweather"/>
                <a:cs typeface="Merriweather"/>
                <a:sym typeface="Merriweather"/>
              </a:rPr>
              <a:t>Implement</a:t>
            </a:r>
            <a:endParaRPr sz="1650">
              <a:solidFill>
                <a:srgbClr val="2B2B2B"/>
              </a:solidFill>
              <a:latin typeface="Merriweather"/>
              <a:ea typeface="Merriweather"/>
              <a:cs typeface="Merriweather"/>
              <a:sym typeface="Merriweather"/>
            </a:endParaRPr>
          </a:p>
          <a:p>
            <a:pPr indent="0" lvl="0" marL="0" rtl="0" algn="l">
              <a:spcBef>
                <a:spcPts val="4200"/>
              </a:spcBef>
              <a:spcAft>
                <a:spcPts val="1600"/>
              </a:spcAft>
              <a:buNone/>
            </a:pPr>
            <a:r>
              <a:t/>
            </a:r>
            <a:endParaRPr sz="2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IDEO Steps ..</a:t>
            </a:r>
            <a:endParaRPr/>
          </a:p>
        </p:txBody>
      </p:sp>
      <p:pic>
        <p:nvPicPr>
          <p:cNvPr id="173" name="Google Shape;173;p31"/>
          <p:cNvPicPr preferRelativeResize="0"/>
          <p:nvPr/>
        </p:nvPicPr>
        <p:blipFill>
          <a:blip r:embed="rId3">
            <a:alphaModFix/>
          </a:blip>
          <a:stretch>
            <a:fillRect/>
          </a:stretch>
        </p:blipFill>
        <p:spPr>
          <a:xfrm>
            <a:off x="2027950" y="1336875"/>
            <a:ext cx="4758301" cy="3318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Innovation..</a:t>
            </a:r>
            <a:endParaRPr/>
          </a:p>
        </p:txBody>
      </p:sp>
      <p:sp>
        <p:nvSpPr>
          <p:cNvPr id="69" name="Google Shape;69;p1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sz="1200">
                <a:solidFill>
                  <a:srgbClr val="1C2F49"/>
                </a:solidFill>
                <a:highlight>
                  <a:srgbClr val="FFFFFF"/>
                </a:highlight>
                <a:latin typeface="Montserrat"/>
                <a:ea typeface="Montserrat"/>
                <a:cs typeface="Montserrat"/>
                <a:sym typeface="Montserrat"/>
              </a:rPr>
              <a:t>a new or improved product or process (or a combination thereof) that differs significantly from the unit’s previous products or processes and that has been made available to potential users (product) or brought into use by the unit (process).”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2"/>
          <p:cNvSpPr txBox="1"/>
          <p:nvPr>
            <p:ph type="title"/>
          </p:nvPr>
        </p:nvSpPr>
        <p:spPr>
          <a:xfrm>
            <a:off x="247700" y="67975"/>
            <a:ext cx="8520600" cy="566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and the design flow..</a:t>
            </a:r>
            <a:endParaRPr/>
          </a:p>
        </p:txBody>
      </p:sp>
      <p:pic>
        <p:nvPicPr>
          <p:cNvPr id="179" name="Google Shape;179;p32"/>
          <p:cNvPicPr preferRelativeResize="0"/>
          <p:nvPr/>
        </p:nvPicPr>
        <p:blipFill>
          <a:blip r:embed="rId3">
            <a:alphaModFix/>
          </a:blip>
          <a:stretch>
            <a:fillRect/>
          </a:stretch>
        </p:blipFill>
        <p:spPr>
          <a:xfrm>
            <a:off x="-18675" y="634375"/>
            <a:ext cx="9144001" cy="43899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3"/>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9900"/>
                </a:solidFill>
              </a:rPr>
              <a:t>D.school Modes</a:t>
            </a:r>
            <a:r>
              <a:rPr lang="en"/>
              <a:t> of </a:t>
            </a:r>
            <a:r>
              <a:rPr lang="en">
                <a:solidFill>
                  <a:srgbClr val="0000FF"/>
                </a:solidFill>
              </a:rPr>
              <a:t>Design Thinking - </a:t>
            </a:r>
            <a:r>
              <a:rPr lang="en">
                <a:solidFill>
                  <a:srgbClr val="E69138"/>
                </a:solidFill>
              </a:rPr>
              <a:t>Non Linear Cards</a:t>
            </a:r>
            <a:endParaRPr>
              <a:solidFill>
                <a:srgbClr val="E69138"/>
              </a:solidFill>
            </a:endParaRPr>
          </a:p>
        </p:txBody>
      </p:sp>
      <p:pic>
        <p:nvPicPr>
          <p:cNvPr id="185" name="Google Shape;185;p33"/>
          <p:cNvPicPr preferRelativeResize="0"/>
          <p:nvPr/>
        </p:nvPicPr>
        <p:blipFill>
          <a:blip r:embed="rId3">
            <a:alphaModFix/>
          </a:blip>
          <a:stretch>
            <a:fillRect/>
          </a:stretch>
        </p:blipFill>
        <p:spPr>
          <a:xfrm>
            <a:off x="158750" y="1562400"/>
            <a:ext cx="8839200" cy="2480275"/>
          </a:xfrm>
          <a:prstGeom prst="rect">
            <a:avLst/>
          </a:prstGeom>
          <a:noFill/>
          <a:ln>
            <a:noFill/>
          </a:ln>
        </p:spPr>
      </p:pic>
      <p:sp>
        <p:nvSpPr>
          <p:cNvPr id="186" name="Google Shape;186;p33"/>
          <p:cNvSpPr txBox="1"/>
          <p:nvPr/>
        </p:nvSpPr>
        <p:spPr>
          <a:xfrm>
            <a:off x="101950" y="4395750"/>
            <a:ext cx="8610300" cy="6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2B2B2B"/>
                </a:solidFill>
                <a:highlight>
                  <a:srgbClr val="F9F9F9"/>
                </a:highlight>
                <a:latin typeface="Merriweather"/>
                <a:ea typeface="Merriweather"/>
                <a:cs typeface="Merriweather"/>
                <a:sym typeface="Merriweather"/>
              </a:rPr>
              <a:t>five-phase model proposed by the Hasso-Plattner Institute of Design at Stanford - d.school</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pic>
        <p:nvPicPr>
          <p:cNvPr id="192" name="Google Shape;192;p34"/>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35"/>
          <p:cNvPicPr preferRelativeResize="0"/>
          <p:nvPr/>
        </p:nvPicPr>
        <p:blipFill>
          <a:blip r:embed="rId3">
            <a:alphaModFix/>
          </a:blip>
          <a:stretch>
            <a:fillRect/>
          </a:stretch>
        </p:blipFill>
        <p:spPr>
          <a:xfrm>
            <a:off x="436000" y="91388"/>
            <a:ext cx="8066279" cy="49607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36"/>
          <p:cNvPicPr preferRelativeResize="0"/>
          <p:nvPr/>
        </p:nvPicPr>
        <p:blipFill>
          <a:blip r:embed="rId3">
            <a:alphaModFix/>
          </a:blip>
          <a:stretch>
            <a:fillRect/>
          </a:stretch>
        </p:blipFill>
        <p:spPr>
          <a:xfrm>
            <a:off x="2147225" y="241425"/>
            <a:ext cx="4795524" cy="485000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7"/>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45818E"/>
                </a:solidFill>
              </a:rPr>
              <a:t>Thinking as a Process </a:t>
            </a:r>
            <a:r>
              <a:rPr lang="en"/>
              <a:t>?  </a:t>
            </a:r>
            <a:r>
              <a:rPr lang="en">
                <a:solidFill>
                  <a:srgbClr val="0B5394"/>
                </a:solidFill>
              </a:rPr>
              <a:t>Format </a:t>
            </a:r>
            <a:r>
              <a:rPr lang="en"/>
              <a:t>or </a:t>
            </a:r>
            <a:r>
              <a:rPr lang="en">
                <a:solidFill>
                  <a:srgbClr val="B45F06"/>
                </a:solidFill>
              </a:rPr>
              <a:t>Framework</a:t>
            </a:r>
            <a:r>
              <a:rPr lang="en"/>
              <a:t> ?</a:t>
            </a:r>
            <a:endParaRPr/>
          </a:p>
        </p:txBody>
      </p:sp>
      <p:sp>
        <p:nvSpPr>
          <p:cNvPr id="208" name="Google Shape;208;p37"/>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330200" lvl="0" marL="457200" marR="0" rtl="0" algn="l">
              <a:lnSpc>
                <a:spcPct val="115000"/>
              </a:lnSpc>
              <a:spcBef>
                <a:spcPts val="0"/>
              </a:spcBef>
              <a:spcAft>
                <a:spcPts val="0"/>
              </a:spcAft>
              <a:buClr>
                <a:srgbClr val="222222"/>
              </a:buClr>
              <a:buSzPts val="1600"/>
              <a:buFont typeface="Arial"/>
              <a:buChar char="●"/>
            </a:pPr>
            <a:r>
              <a:rPr lang="en" sz="1600">
                <a:solidFill>
                  <a:srgbClr val="222222"/>
                </a:solidFill>
                <a:highlight>
                  <a:srgbClr val="FFFFFF"/>
                </a:highlight>
                <a:latin typeface="Arial"/>
                <a:ea typeface="Arial"/>
                <a:cs typeface="Arial"/>
                <a:sym typeface="Arial"/>
              </a:rPr>
              <a:t>Empathise – with your users</a:t>
            </a:r>
            <a:endParaRPr sz="1600">
              <a:solidFill>
                <a:srgbClr val="222222"/>
              </a:solidFill>
              <a:highlight>
                <a:srgbClr val="FFFFFF"/>
              </a:highlight>
              <a:latin typeface="Arial"/>
              <a:ea typeface="Arial"/>
              <a:cs typeface="Arial"/>
              <a:sym typeface="Arial"/>
            </a:endParaRPr>
          </a:p>
          <a:p>
            <a:pPr indent="-330200" lvl="0" marL="457200" marR="0" rtl="0" algn="l">
              <a:lnSpc>
                <a:spcPct val="115000"/>
              </a:lnSpc>
              <a:spcBef>
                <a:spcPts val="0"/>
              </a:spcBef>
              <a:spcAft>
                <a:spcPts val="0"/>
              </a:spcAft>
              <a:buClr>
                <a:srgbClr val="222222"/>
              </a:buClr>
              <a:buSzPts val="1600"/>
              <a:buFont typeface="Arial"/>
              <a:buChar char="●"/>
            </a:pPr>
            <a:r>
              <a:rPr lang="en" sz="1600">
                <a:solidFill>
                  <a:srgbClr val="222222"/>
                </a:solidFill>
                <a:highlight>
                  <a:srgbClr val="FFFFFF"/>
                </a:highlight>
                <a:latin typeface="Arial"/>
                <a:ea typeface="Arial"/>
                <a:cs typeface="Arial"/>
                <a:sym typeface="Arial"/>
              </a:rPr>
              <a:t>Define – your users’ needs, their problem, and your insights</a:t>
            </a:r>
            <a:endParaRPr sz="1600">
              <a:solidFill>
                <a:srgbClr val="222222"/>
              </a:solidFill>
              <a:highlight>
                <a:srgbClr val="FFFFFF"/>
              </a:highlight>
              <a:latin typeface="Arial"/>
              <a:ea typeface="Arial"/>
              <a:cs typeface="Arial"/>
              <a:sym typeface="Arial"/>
            </a:endParaRPr>
          </a:p>
          <a:p>
            <a:pPr indent="-330200" lvl="0" marL="457200" marR="0" rtl="0" algn="l">
              <a:lnSpc>
                <a:spcPct val="115000"/>
              </a:lnSpc>
              <a:spcBef>
                <a:spcPts val="0"/>
              </a:spcBef>
              <a:spcAft>
                <a:spcPts val="0"/>
              </a:spcAft>
              <a:buClr>
                <a:srgbClr val="222222"/>
              </a:buClr>
              <a:buSzPts val="1600"/>
              <a:buFont typeface="Arial"/>
              <a:buChar char="●"/>
            </a:pPr>
            <a:r>
              <a:rPr lang="en" sz="1600">
                <a:solidFill>
                  <a:srgbClr val="222222"/>
                </a:solidFill>
                <a:highlight>
                  <a:srgbClr val="FFFFFF"/>
                </a:highlight>
                <a:latin typeface="Arial"/>
                <a:ea typeface="Arial"/>
                <a:cs typeface="Arial"/>
                <a:sym typeface="Arial"/>
              </a:rPr>
              <a:t>Ideate – by challenging assumptions and creating ideas for innovative solutions</a:t>
            </a:r>
            <a:endParaRPr sz="1600">
              <a:solidFill>
                <a:srgbClr val="222222"/>
              </a:solidFill>
              <a:highlight>
                <a:srgbClr val="FFFFFF"/>
              </a:highlight>
              <a:latin typeface="Arial"/>
              <a:ea typeface="Arial"/>
              <a:cs typeface="Arial"/>
              <a:sym typeface="Arial"/>
            </a:endParaRPr>
          </a:p>
          <a:p>
            <a:pPr indent="-330200" lvl="0" marL="457200" marR="0" rtl="0" algn="l">
              <a:lnSpc>
                <a:spcPct val="115000"/>
              </a:lnSpc>
              <a:spcBef>
                <a:spcPts val="0"/>
              </a:spcBef>
              <a:spcAft>
                <a:spcPts val="0"/>
              </a:spcAft>
              <a:buClr>
                <a:srgbClr val="222222"/>
              </a:buClr>
              <a:buSzPts val="1600"/>
              <a:buFont typeface="Arial"/>
              <a:buChar char="●"/>
            </a:pPr>
            <a:r>
              <a:rPr lang="en" sz="1600">
                <a:solidFill>
                  <a:srgbClr val="222222"/>
                </a:solidFill>
                <a:highlight>
                  <a:srgbClr val="FFFFFF"/>
                </a:highlight>
                <a:latin typeface="Arial"/>
                <a:ea typeface="Arial"/>
                <a:cs typeface="Arial"/>
                <a:sym typeface="Arial"/>
              </a:rPr>
              <a:t>Prototype – to start creating solutions</a:t>
            </a:r>
            <a:endParaRPr sz="1600">
              <a:solidFill>
                <a:srgbClr val="222222"/>
              </a:solidFill>
              <a:highlight>
                <a:srgbClr val="FFFFFF"/>
              </a:highlight>
              <a:latin typeface="Arial"/>
              <a:ea typeface="Arial"/>
              <a:cs typeface="Arial"/>
              <a:sym typeface="Arial"/>
            </a:endParaRPr>
          </a:p>
          <a:p>
            <a:pPr indent="-330200" lvl="0" marL="457200" marR="0" rtl="0" algn="l">
              <a:lnSpc>
                <a:spcPct val="115000"/>
              </a:lnSpc>
              <a:spcBef>
                <a:spcPts val="0"/>
              </a:spcBef>
              <a:spcAft>
                <a:spcPts val="0"/>
              </a:spcAft>
              <a:buClr>
                <a:srgbClr val="222222"/>
              </a:buClr>
              <a:buSzPts val="1600"/>
              <a:buFont typeface="Arial"/>
              <a:buChar char="●"/>
            </a:pPr>
            <a:r>
              <a:rPr lang="en" sz="1600">
                <a:solidFill>
                  <a:srgbClr val="222222"/>
                </a:solidFill>
                <a:highlight>
                  <a:srgbClr val="FFFFFF"/>
                </a:highlight>
                <a:latin typeface="Arial"/>
                <a:ea typeface="Arial"/>
                <a:cs typeface="Arial"/>
                <a:sym typeface="Arial"/>
              </a:rPr>
              <a:t>Test – solutions</a:t>
            </a:r>
            <a:endParaRPr sz="1450">
              <a:solidFill>
                <a:srgbClr val="2B2B2B"/>
              </a:solidFill>
              <a:highlight>
                <a:srgbClr val="F9F9F9"/>
              </a:highlight>
              <a:latin typeface="Merriweather"/>
              <a:ea typeface="Merriweather"/>
              <a:cs typeface="Merriweather"/>
              <a:sym typeface="Merriweathe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Order ?</a:t>
            </a:r>
            <a:endParaRPr/>
          </a:p>
          <a:p>
            <a:pPr indent="0" lvl="0" marL="0" rtl="0" algn="l">
              <a:spcBef>
                <a:spcPts val="1600"/>
              </a:spcBef>
              <a:spcAft>
                <a:spcPts val="1600"/>
              </a:spcAft>
              <a:buNone/>
            </a:pPr>
            <a:r>
              <a:rPr lang="en"/>
              <a:t>Sequence/Parallel?</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Card: Empathize </a:t>
            </a:r>
            <a:endParaRPr/>
          </a:p>
        </p:txBody>
      </p:sp>
      <p:sp>
        <p:nvSpPr>
          <p:cNvPr id="214" name="Google Shape;214;p38"/>
          <p:cNvSpPr txBox="1"/>
          <p:nvPr>
            <p:ph idx="1" type="body"/>
          </p:nvPr>
        </p:nvSpPr>
        <p:spPr>
          <a:xfrm>
            <a:off x="311700" y="1468825"/>
            <a:ext cx="8520600" cy="955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Foundation of human-centered design</a:t>
            </a:r>
            <a:endParaRPr/>
          </a:p>
          <a:p>
            <a:pPr indent="-342900" lvl="0" marL="457200" rtl="0" algn="l">
              <a:spcBef>
                <a:spcPts val="0"/>
              </a:spcBef>
              <a:spcAft>
                <a:spcPts val="0"/>
              </a:spcAft>
              <a:buSzPts val="1800"/>
              <a:buChar char="●"/>
            </a:pPr>
            <a:r>
              <a:rPr lang="en"/>
              <a:t>Empathy for your users by learning their values</a:t>
            </a:r>
            <a:endParaRPr/>
          </a:p>
          <a:p>
            <a:pPr indent="0" lvl="0" marL="0" rtl="0" algn="l">
              <a:spcBef>
                <a:spcPts val="1600"/>
              </a:spcBef>
              <a:spcAft>
                <a:spcPts val="1600"/>
              </a:spcAft>
              <a:buNone/>
            </a:pPr>
            <a:r>
              <a:t/>
            </a:r>
            <a:endParaRPr/>
          </a:p>
        </p:txBody>
      </p:sp>
      <p:pic>
        <p:nvPicPr>
          <p:cNvPr id="215" name="Google Shape;215;p38"/>
          <p:cNvPicPr preferRelativeResize="0"/>
          <p:nvPr/>
        </p:nvPicPr>
        <p:blipFill>
          <a:blip r:embed="rId3">
            <a:alphaModFix/>
          </a:blip>
          <a:stretch>
            <a:fillRect/>
          </a:stretch>
        </p:blipFill>
        <p:spPr>
          <a:xfrm>
            <a:off x="2497550" y="2497425"/>
            <a:ext cx="4499895" cy="24143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Card: Define</a:t>
            </a:r>
            <a:endParaRPr/>
          </a:p>
        </p:txBody>
      </p:sp>
      <p:sp>
        <p:nvSpPr>
          <p:cNvPr id="221" name="Google Shape;221;p39"/>
          <p:cNvSpPr txBox="1"/>
          <p:nvPr>
            <p:ph idx="1" type="body"/>
          </p:nvPr>
        </p:nvSpPr>
        <p:spPr>
          <a:xfrm>
            <a:off x="311700" y="13926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Unpack your empathy findings into needs and insights and cope a meaningful challenge</a:t>
            </a:r>
            <a:endParaRPr/>
          </a:p>
          <a:p>
            <a:pPr indent="0" lvl="0" marL="0" rtl="0" algn="l">
              <a:spcBef>
                <a:spcPts val="1600"/>
              </a:spcBef>
              <a:spcAft>
                <a:spcPts val="0"/>
              </a:spcAft>
              <a:buNone/>
            </a:pPr>
            <a:r>
              <a:rPr lang="en"/>
              <a:t>Actionable Problem Statement</a:t>
            </a:r>
            <a:endParaRPr/>
          </a:p>
          <a:p>
            <a:pPr indent="0" lvl="0" marL="0" rtl="0" algn="l">
              <a:spcBef>
                <a:spcPts val="1600"/>
              </a:spcBef>
              <a:spcAft>
                <a:spcPts val="1600"/>
              </a:spcAft>
              <a:buNone/>
            </a:pPr>
            <a:r>
              <a:rPr lang="en"/>
              <a:t>POV: Your point of view is a unique design vision that is framed by your specific users not just defining the problem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4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0"/>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28" name="Google Shape;228;p40"/>
          <p:cNvPicPr preferRelativeResize="0"/>
          <p:nvPr/>
        </p:nvPicPr>
        <p:blipFill>
          <a:blip r:embed="rId3">
            <a:alphaModFix/>
          </a:blip>
          <a:stretch>
            <a:fillRect/>
          </a:stretch>
        </p:blipFill>
        <p:spPr>
          <a:xfrm>
            <a:off x="-192950" y="0"/>
            <a:ext cx="9143999" cy="50852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1"/>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1"/>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5" name="Google Shape;235;p41"/>
          <p:cNvPicPr preferRelativeResize="0"/>
          <p:nvPr/>
        </p:nvPicPr>
        <p:blipFill>
          <a:blip r:embed="rId3">
            <a:alphaModFix/>
          </a:blip>
          <a:stretch>
            <a:fillRect/>
          </a:stretch>
        </p:blipFill>
        <p:spPr>
          <a:xfrm>
            <a:off x="0" y="0"/>
            <a:ext cx="9144001"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pic>
        <p:nvPicPr>
          <p:cNvPr id="75" name="Google Shape;75;p15"/>
          <p:cNvPicPr preferRelativeResize="0"/>
          <p:nvPr/>
        </p:nvPicPr>
        <p:blipFill>
          <a:blip r:embed="rId3">
            <a:alphaModFix/>
          </a:blip>
          <a:stretch>
            <a:fillRect/>
          </a:stretch>
        </p:blipFill>
        <p:spPr>
          <a:xfrm>
            <a:off x="152400" y="1258400"/>
            <a:ext cx="6635909" cy="37326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2"/>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a:t>
            </a:r>
            <a:endParaRPr/>
          </a:p>
        </p:txBody>
      </p:sp>
      <p:sp>
        <p:nvSpPr>
          <p:cNvPr id="241" name="Google Shape;241;p42"/>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 your solution </a:t>
            </a:r>
            <a:endParaRPr/>
          </a:p>
          <a:p>
            <a:pPr indent="0" lvl="0" marL="0" rtl="0" algn="l">
              <a:spcBef>
                <a:spcPts val="1600"/>
              </a:spcBef>
              <a:spcAft>
                <a:spcPts val="0"/>
              </a:spcAft>
              <a:buNone/>
            </a:pPr>
            <a:r>
              <a:rPr lang="en"/>
              <a:t>Gather feedback</a:t>
            </a:r>
            <a:endParaRPr/>
          </a:p>
          <a:p>
            <a:pPr indent="0" lvl="0" marL="0" rtl="0" algn="l">
              <a:spcBef>
                <a:spcPts val="1600"/>
              </a:spcBef>
              <a:spcAft>
                <a:spcPts val="0"/>
              </a:spcAft>
              <a:buNone/>
            </a:pPr>
            <a:r>
              <a:rPr lang="en"/>
              <a:t>Refine Solutions </a:t>
            </a:r>
            <a:endParaRPr/>
          </a:p>
          <a:p>
            <a:pPr indent="0" lvl="0" marL="0" rtl="0" algn="l">
              <a:spcBef>
                <a:spcPts val="1600"/>
              </a:spcBef>
              <a:spcAft>
                <a:spcPts val="0"/>
              </a:spcAft>
              <a:buNone/>
            </a:pPr>
            <a:r>
              <a:rPr lang="en"/>
              <a:t>Continue learning about users iteratively</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a:t>Prototype as if you are right and test as if you are wrong!</a:t>
            </a:r>
            <a:endParaRPr/>
          </a:p>
          <a:p>
            <a:pPr indent="0" lvl="0" marL="0" rtl="0" algn="l">
              <a:spcBef>
                <a:spcPts val="1600"/>
              </a:spcBef>
              <a:spcAft>
                <a:spcPts val="16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3"/>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“HANDS-ON” DESIGN THINKING WORKSHOP</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p44"/>
          <p:cNvPicPr preferRelativeResize="0"/>
          <p:nvPr/>
        </p:nvPicPr>
        <p:blipFill>
          <a:blip r:embed="rId3">
            <a:alphaModFix/>
          </a:blip>
          <a:stretch>
            <a:fillRect/>
          </a:stretch>
        </p:blipFill>
        <p:spPr>
          <a:xfrm>
            <a:off x="50425" y="0"/>
            <a:ext cx="5548446" cy="5143500"/>
          </a:xfrm>
          <a:prstGeom prst="rect">
            <a:avLst/>
          </a:prstGeom>
          <a:noFill/>
          <a:ln>
            <a:noFill/>
          </a:ln>
        </p:spPr>
      </p:pic>
      <p:sp>
        <p:nvSpPr>
          <p:cNvPr id="252" name="Google Shape;252;p44"/>
          <p:cNvSpPr txBox="1"/>
          <p:nvPr/>
        </p:nvSpPr>
        <p:spPr>
          <a:xfrm>
            <a:off x="5925225" y="169950"/>
            <a:ext cx="3047700" cy="486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latin typeface="Source Code Pro"/>
                <a:ea typeface="Source Code Pro"/>
                <a:cs typeface="Source Code Pro"/>
                <a:sym typeface="Source Code Pro"/>
              </a:rPr>
              <a:t>YOUR Problem…</a:t>
            </a:r>
            <a:endParaRPr sz="2800">
              <a:latin typeface="Source Code Pro"/>
              <a:ea typeface="Source Code Pro"/>
              <a:cs typeface="Source Code Pro"/>
              <a:sym typeface="Source Code Pro"/>
            </a:endParaRPr>
          </a:p>
          <a:p>
            <a:pPr indent="0" lvl="0" marL="0" rtl="0" algn="l">
              <a:spcBef>
                <a:spcPts val="0"/>
              </a:spcBef>
              <a:spcAft>
                <a:spcPts val="0"/>
              </a:spcAft>
              <a:buNone/>
            </a:pPr>
            <a:r>
              <a:t/>
            </a:r>
            <a:endParaRPr sz="1900">
              <a:latin typeface="Source Code Pro"/>
              <a:ea typeface="Source Code Pro"/>
              <a:cs typeface="Source Code Pro"/>
              <a:sym typeface="Source Code Pro"/>
            </a:endParaRPr>
          </a:p>
          <a:p>
            <a:pPr indent="0" lvl="0" marL="0" rtl="0" algn="l">
              <a:spcBef>
                <a:spcPts val="0"/>
              </a:spcBef>
              <a:spcAft>
                <a:spcPts val="0"/>
              </a:spcAft>
              <a:buNone/>
            </a:pPr>
            <a:r>
              <a:rPr lang="en" sz="1800">
                <a:latin typeface="Source Code Pro"/>
                <a:ea typeface="Source Code Pro"/>
                <a:cs typeface="Source Code Pro"/>
                <a:sym typeface="Source Code Pro"/>
              </a:rPr>
              <a:t>Truck driver tried passing under bridge</a:t>
            </a:r>
            <a:endParaRPr sz="1800">
              <a:latin typeface="Source Code Pro"/>
              <a:ea typeface="Source Code Pro"/>
              <a:cs typeface="Source Code Pro"/>
              <a:sym typeface="Source Code Pro"/>
            </a:endParaRPr>
          </a:p>
          <a:p>
            <a:pPr indent="0" lvl="0" marL="0" rtl="0" algn="l">
              <a:spcBef>
                <a:spcPts val="0"/>
              </a:spcBef>
              <a:spcAft>
                <a:spcPts val="0"/>
              </a:spcAft>
              <a:buNone/>
            </a:pPr>
            <a:r>
              <a:t/>
            </a:r>
            <a:endParaRPr sz="1800">
              <a:latin typeface="Source Code Pro"/>
              <a:ea typeface="Source Code Pro"/>
              <a:cs typeface="Source Code Pro"/>
              <a:sym typeface="Source Code Pro"/>
            </a:endParaRPr>
          </a:p>
          <a:p>
            <a:pPr indent="0" lvl="0" marL="0" rtl="0" algn="l">
              <a:spcBef>
                <a:spcPts val="0"/>
              </a:spcBef>
              <a:spcAft>
                <a:spcPts val="0"/>
              </a:spcAft>
              <a:buNone/>
            </a:pPr>
            <a:r>
              <a:rPr lang="en" sz="1800">
                <a:latin typeface="Source Code Pro"/>
                <a:ea typeface="Source Code Pro"/>
                <a:cs typeface="Source Code Pro"/>
                <a:sym typeface="Source Code Pro"/>
              </a:rPr>
              <a:t>Got stuck</a:t>
            </a:r>
            <a:endParaRPr sz="1800">
              <a:latin typeface="Source Code Pro"/>
              <a:ea typeface="Source Code Pro"/>
              <a:cs typeface="Source Code Pro"/>
              <a:sym typeface="Source Code Pro"/>
            </a:endParaRPr>
          </a:p>
          <a:p>
            <a:pPr indent="0" lvl="0" marL="0" rtl="0" algn="l">
              <a:spcBef>
                <a:spcPts val="0"/>
              </a:spcBef>
              <a:spcAft>
                <a:spcPts val="0"/>
              </a:spcAft>
              <a:buNone/>
            </a:pPr>
            <a:r>
              <a:t/>
            </a:r>
            <a:endParaRPr sz="1800">
              <a:latin typeface="Source Code Pro"/>
              <a:ea typeface="Source Code Pro"/>
              <a:cs typeface="Source Code Pro"/>
              <a:sym typeface="Source Code Pro"/>
            </a:endParaRPr>
          </a:p>
          <a:p>
            <a:pPr indent="0" lvl="0" marL="0" rtl="0" algn="l">
              <a:spcBef>
                <a:spcPts val="0"/>
              </a:spcBef>
              <a:spcAft>
                <a:spcPts val="0"/>
              </a:spcAft>
              <a:buNone/>
            </a:pPr>
            <a:r>
              <a:rPr lang="en" sz="1800">
                <a:latin typeface="Source Code Pro"/>
                <a:ea typeface="Source Code Pro"/>
                <a:cs typeface="Source Code Pro"/>
                <a:sym typeface="Source Code Pro"/>
              </a:rPr>
              <a:t>Neither Forward nor backward</a:t>
            </a:r>
            <a:endParaRPr sz="1800">
              <a:latin typeface="Source Code Pro"/>
              <a:ea typeface="Source Code Pro"/>
              <a:cs typeface="Source Code Pro"/>
              <a:sym typeface="Source Code Pro"/>
            </a:endParaRPr>
          </a:p>
          <a:p>
            <a:pPr indent="0" lvl="0" marL="0" rtl="0" algn="l">
              <a:spcBef>
                <a:spcPts val="0"/>
              </a:spcBef>
              <a:spcAft>
                <a:spcPts val="0"/>
              </a:spcAft>
              <a:buNone/>
            </a:pPr>
            <a:r>
              <a:t/>
            </a:r>
            <a:endParaRPr sz="1800">
              <a:latin typeface="Source Code Pro"/>
              <a:ea typeface="Source Code Pro"/>
              <a:cs typeface="Source Code Pro"/>
              <a:sym typeface="Source Code Pro"/>
            </a:endParaRPr>
          </a:p>
          <a:p>
            <a:pPr indent="0" lvl="0" marL="0" rtl="0" algn="l">
              <a:spcBef>
                <a:spcPts val="0"/>
              </a:spcBef>
              <a:spcAft>
                <a:spcPts val="0"/>
              </a:spcAft>
              <a:buNone/>
            </a:pPr>
            <a:r>
              <a:rPr lang="en" sz="1800">
                <a:latin typeface="Source Code Pro"/>
                <a:ea typeface="Source Code Pro"/>
                <a:cs typeface="Source Code Pro"/>
                <a:sym typeface="Source Code Pro"/>
              </a:rPr>
              <a:t>Massive traffic jams </a:t>
            </a:r>
            <a:endParaRPr sz="1800">
              <a:latin typeface="Source Code Pro"/>
              <a:ea typeface="Source Code Pro"/>
              <a:cs typeface="Source Code Pro"/>
              <a:sym typeface="Source Code Pro"/>
            </a:endParaRPr>
          </a:p>
          <a:p>
            <a:pPr indent="0" lvl="0" marL="0" rtl="0" algn="l">
              <a:spcBef>
                <a:spcPts val="0"/>
              </a:spcBef>
              <a:spcAft>
                <a:spcPts val="0"/>
              </a:spcAft>
              <a:buNone/>
            </a:pPr>
            <a:r>
              <a:t/>
            </a:r>
            <a:endParaRPr sz="2800">
              <a:latin typeface="Source Code Pro"/>
              <a:ea typeface="Source Code Pro"/>
              <a:cs typeface="Source Code Pro"/>
              <a:sym typeface="Source Code Pro"/>
            </a:endParaRPr>
          </a:p>
          <a:p>
            <a:pPr indent="0" lvl="0" marL="0" rtl="0" algn="l">
              <a:spcBef>
                <a:spcPts val="0"/>
              </a:spcBef>
              <a:spcAft>
                <a:spcPts val="0"/>
              </a:spcAft>
              <a:buNone/>
            </a:pPr>
            <a:r>
              <a:rPr lang="en" sz="2800">
                <a:latin typeface="Source Code Pro"/>
                <a:ea typeface="Source Code Pro"/>
                <a:cs typeface="Source Code Pro"/>
                <a:sym typeface="Source Code Pro"/>
              </a:rPr>
              <a:t>How will you solve ?</a:t>
            </a:r>
            <a:endParaRPr sz="2800">
              <a:latin typeface="Source Code Pro"/>
              <a:ea typeface="Source Code Pro"/>
              <a:cs typeface="Source Code Pro"/>
              <a:sym typeface="Source Code Pro"/>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5"/>
          <p:cNvSpPr txBox="1"/>
          <p:nvPr>
            <p:ph type="title"/>
          </p:nvPr>
        </p:nvSpPr>
        <p:spPr>
          <a:xfrm>
            <a:off x="311700" y="2963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58" name="Google Shape;258;p45"/>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https://dschool.stanford.edu/resources/design-thinking-bootleg</a:t>
            </a:r>
            <a:endParaRPr/>
          </a:p>
          <a:p>
            <a:pPr indent="0" lvl="0" marL="0" rtl="0" algn="l">
              <a:spcBef>
                <a:spcPts val="1600"/>
              </a:spcBef>
              <a:spcAft>
                <a:spcPts val="0"/>
              </a:spcAft>
              <a:buNone/>
            </a:pPr>
            <a:r>
              <a:rPr lang="en" u="sng">
                <a:solidFill>
                  <a:schemeClr val="hlink"/>
                </a:solidFill>
                <a:hlinkClick r:id="rId4"/>
              </a:rPr>
              <a:t>https://www.interaction-design.org/literature/article/design-thinking-a-quick-overview</a:t>
            </a:r>
            <a:endParaRPr/>
          </a:p>
          <a:p>
            <a:pPr indent="0" lvl="0" marL="0" rtl="0" algn="l">
              <a:spcBef>
                <a:spcPts val="1600"/>
              </a:spcBef>
              <a:spcAft>
                <a:spcPts val="0"/>
              </a:spcAft>
              <a:buNone/>
            </a:pPr>
            <a:r>
              <a:rPr lang="en" u="sng">
                <a:solidFill>
                  <a:schemeClr val="hlink"/>
                </a:solidFill>
                <a:hlinkClick r:id="rId5"/>
              </a:rPr>
              <a:t>https://www.ideo.com/post/method-cards</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6"/>
          <p:cNvPicPr preferRelativeResize="0"/>
          <p:nvPr/>
        </p:nvPicPr>
        <p:blipFill>
          <a:blip r:embed="rId3">
            <a:alphaModFix/>
          </a:blip>
          <a:stretch>
            <a:fillRect/>
          </a:stretch>
        </p:blipFill>
        <p:spPr>
          <a:xfrm>
            <a:off x="1158175" y="85288"/>
            <a:ext cx="7864525" cy="4856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7"/>
          <p:cNvPicPr preferRelativeResize="0"/>
          <p:nvPr/>
        </p:nvPicPr>
        <p:blipFill>
          <a:blip r:embed="rId3">
            <a:alphaModFix/>
          </a:blip>
          <a:stretch>
            <a:fillRect/>
          </a:stretch>
        </p:blipFill>
        <p:spPr>
          <a:xfrm>
            <a:off x="229175" y="152400"/>
            <a:ext cx="7602614" cy="48387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id="90" name="Google Shape;90;p18"/>
          <p:cNvPicPr preferRelativeResize="0"/>
          <p:nvPr/>
        </p:nvPicPr>
        <p:blipFill>
          <a:blip r:embed="rId3">
            <a:alphaModFix/>
          </a:blip>
          <a:stretch>
            <a:fillRect/>
          </a:stretch>
        </p:blipFill>
        <p:spPr>
          <a:xfrm>
            <a:off x="332499" y="102250"/>
            <a:ext cx="7998175" cy="4770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19"/>
          <p:cNvPicPr preferRelativeResize="0"/>
          <p:nvPr/>
        </p:nvPicPr>
        <p:blipFill>
          <a:blip r:embed="rId3">
            <a:alphaModFix/>
          </a:blip>
          <a:stretch>
            <a:fillRect/>
          </a:stretch>
        </p:blipFill>
        <p:spPr>
          <a:xfrm>
            <a:off x="152400" y="152400"/>
            <a:ext cx="8489718" cy="48386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Recap..</a:t>
            </a:r>
            <a:endParaRPr/>
          </a:p>
        </p:txBody>
      </p:sp>
      <p:sp>
        <p:nvSpPr>
          <p:cNvPr id="101" name="Google Shape;101;p20"/>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1600">
                <a:solidFill>
                  <a:srgbClr val="222222"/>
                </a:solidFill>
                <a:highlight>
                  <a:srgbClr val="FFFFFF"/>
                </a:highlight>
                <a:latin typeface="Arial"/>
                <a:ea typeface="Arial"/>
                <a:cs typeface="Arial"/>
                <a:sym typeface="Arial"/>
              </a:rPr>
              <a:t>Organizational </a:t>
            </a:r>
            <a:r>
              <a:rPr b="1" lang="en" sz="1600">
                <a:solidFill>
                  <a:srgbClr val="222222"/>
                </a:solidFill>
                <a:highlight>
                  <a:srgbClr val="FFFFFF"/>
                </a:highlight>
                <a:latin typeface="Arial"/>
                <a:ea typeface="Arial"/>
                <a:cs typeface="Arial"/>
                <a:sym typeface="Arial"/>
              </a:rPr>
              <a:t>Innovation</a:t>
            </a:r>
            <a:endParaRPr b="1" sz="1600">
              <a:solidFill>
                <a:srgbClr val="222222"/>
              </a:solidFill>
              <a:highlight>
                <a:srgbClr val="FFFFFF"/>
              </a:highlight>
              <a:latin typeface="Arial"/>
              <a:ea typeface="Arial"/>
              <a:cs typeface="Arial"/>
              <a:sym typeface="Arial"/>
            </a:endParaRPr>
          </a:p>
          <a:p>
            <a:pPr indent="0" lvl="0" marL="457200" rtl="0" algn="l">
              <a:spcBef>
                <a:spcPts val="1600"/>
              </a:spcBef>
              <a:spcAft>
                <a:spcPts val="0"/>
              </a:spcAft>
              <a:buNone/>
            </a:pPr>
            <a:r>
              <a:rPr b="1" lang="en" sz="1600">
                <a:solidFill>
                  <a:srgbClr val="222222"/>
                </a:solidFill>
                <a:highlight>
                  <a:srgbClr val="FFFFFF"/>
                </a:highlight>
                <a:latin typeface="Arial"/>
                <a:ea typeface="Arial"/>
                <a:cs typeface="Arial"/>
                <a:sym typeface="Arial"/>
              </a:rPr>
              <a:t>Process Innovation </a:t>
            </a:r>
            <a:endParaRPr b="1" sz="1600">
              <a:solidFill>
                <a:srgbClr val="222222"/>
              </a:solidFill>
              <a:highlight>
                <a:srgbClr val="FFFFFF"/>
              </a:highlight>
              <a:latin typeface="Arial"/>
              <a:ea typeface="Arial"/>
              <a:cs typeface="Arial"/>
              <a:sym typeface="Arial"/>
            </a:endParaRPr>
          </a:p>
          <a:p>
            <a:pPr indent="0" lvl="0" marL="457200" rtl="0" algn="l">
              <a:spcBef>
                <a:spcPts val="1600"/>
              </a:spcBef>
              <a:spcAft>
                <a:spcPts val="0"/>
              </a:spcAft>
              <a:buNone/>
            </a:pPr>
            <a:r>
              <a:rPr b="1" lang="en" sz="1600">
                <a:solidFill>
                  <a:srgbClr val="222222"/>
                </a:solidFill>
                <a:highlight>
                  <a:srgbClr val="FFFFFF"/>
                </a:highlight>
                <a:latin typeface="Arial"/>
                <a:ea typeface="Arial"/>
                <a:cs typeface="Arial"/>
                <a:sym typeface="Arial"/>
              </a:rPr>
              <a:t>Product Innovation </a:t>
            </a:r>
            <a:endParaRPr b="1" sz="1600">
              <a:solidFill>
                <a:srgbClr val="222222"/>
              </a:solidFill>
              <a:highlight>
                <a:srgbClr val="FFFFFF"/>
              </a:highlight>
              <a:latin typeface="Arial"/>
              <a:ea typeface="Arial"/>
              <a:cs typeface="Arial"/>
              <a:sym typeface="Arial"/>
            </a:endParaRPr>
          </a:p>
          <a:p>
            <a:pPr indent="0" lvl="0" marL="457200" rtl="0" algn="l">
              <a:spcBef>
                <a:spcPts val="1600"/>
              </a:spcBef>
              <a:spcAft>
                <a:spcPts val="0"/>
              </a:spcAft>
              <a:buNone/>
            </a:pPr>
            <a:r>
              <a:rPr b="1" lang="en" sz="1600">
                <a:solidFill>
                  <a:srgbClr val="222222"/>
                </a:solidFill>
                <a:highlight>
                  <a:srgbClr val="FFFFFF"/>
                </a:highlight>
                <a:latin typeface="Arial"/>
                <a:ea typeface="Arial"/>
                <a:cs typeface="Arial"/>
                <a:sym typeface="Arial"/>
              </a:rPr>
              <a:t>Marketing Innovation </a:t>
            </a:r>
            <a:endParaRPr b="1" sz="1600">
              <a:solidFill>
                <a:srgbClr val="222222"/>
              </a:solidFill>
              <a:highlight>
                <a:srgbClr val="FFFFFF"/>
              </a:highlight>
              <a:latin typeface="Arial"/>
              <a:ea typeface="Arial"/>
              <a:cs typeface="Arial"/>
              <a:sym typeface="Arial"/>
            </a:endParaRPr>
          </a:p>
          <a:p>
            <a:pPr indent="0" lvl="0" marL="457200" rtl="0" algn="l">
              <a:spcBef>
                <a:spcPts val="1600"/>
              </a:spcBef>
              <a:spcAft>
                <a:spcPts val="0"/>
              </a:spcAft>
              <a:buNone/>
            </a:pPr>
            <a:r>
              <a:t/>
            </a:r>
            <a:endParaRPr b="1" sz="1600">
              <a:solidFill>
                <a:srgbClr val="222222"/>
              </a:solidFill>
              <a:highlight>
                <a:srgbClr val="FFFFFF"/>
              </a:highlight>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Recap..</a:t>
            </a:r>
            <a:endParaRPr/>
          </a:p>
        </p:txBody>
      </p:sp>
      <p:sp>
        <p:nvSpPr>
          <p:cNvPr id="107" name="Google Shape;107;p21"/>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1600">
                <a:solidFill>
                  <a:srgbClr val="222222"/>
                </a:solidFill>
                <a:highlight>
                  <a:srgbClr val="FFFFFF"/>
                </a:highlight>
                <a:latin typeface="Arial"/>
                <a:ea typeface="Arial"/>
                <a:cs typeface="Arial"/>
                <a:sym typeface="Arial"/>
              </a:rPr>
              <a:t>Innovation means </a:t>
            </a:r>
            <a:endParaRPr b="1" sz="1600">
              <a:solidFill>
                <a:srgbClr val="222222"/>
              </a:solidFill>
              <a:highlight>
                <a:srgbClr val="FFFFFF"/>
              </a:highlight>
              <a:latin typeface="Arial"/>
              <a:ea typeface="Arial"/>
              <a:cs typeface="Arial"/>
              <a:sym typeface="Arial"/>
            </a:endParaRPr>
          </a:p>
          <a:p>
            <a:pPr indent="0" lvl="0" marL="457200" rtl="0" algn="l">
              <a:spcBef>
                <a:spcPts val="1600"/>
              </a:spcBef>
              <a:spcAft>
                <a:spcPts val="0"/>
              </a:spcAft>
              <a:buNone/>
            </a:pPr>
            <a:r>
              <a:rPr b="1" lang="en" sz="1600">
                <a:solidFill>
                  <a:srgbClr val="222222"/>
                </a:solidFill>
                <a:highlight>
                  <a:srgbClr val="FFFFFF"/>
                </a:highlight>
                <a:latin typeface="Arial"/>
                <a:ea typeface="Arial"/>
                <a:cs typeface="Arial"/>
                <a:sym typeface="Arial"/>
              </a:rPr>
              <a:t>Artists vs. Innovators </a:t>
            </a:r>
            <a:endParaRPr b="1" sz="1600">
              <a:solidFill>
                <a:srgbClr val="222222"/>
              </a:solidFill>
              <a:highlight>
                <a:srgbClr val="FFFFFF"/>
              </a:highlight>
              <a:latin typeface="Arial"/>
              <a:ea typeface="Arial"/>
              <a:cs typeface="Arial"/>
              <a:sym typeface="Arial"/>
            </a:endParaRPr>
          </a:p>
          <a:p>
            <a:pPr indent="0" lvl="0" marL="457200" rtl="0" algn="l">
              <a:spcBef>
                <a:spcPts val="1600"/>
              </a:spcBef>
              <a:spcAft>
                <a:spcPts val="0"/>
              </a:spcAft>
              <a:buNone/>
            </a:pPr>
            <a:r>
              <a:rPr b="1" lang="en" sz="1600">
                <a:solidFill>
                  <a:srgbClr val="222222"/>
                </a:solidFill>
                <a:highlight>
                  <a:srgbClr val="FFFFFF"/>
                </a:highlight>
                <a:latin typeface="Arial"/>
                <a:ea typeface="Arial"/>
                <a:cs typeface="Arial"/>
                <a:sym typeface="Arial"/>
              </a:rPr>
              <a:t>Business Context </a:t>
            </a:r>
            <a:endParaRPr b="1" sz="1600">
              <a:solidFill>
                <a:srgbClr val="222222"/>
              </a:solidFill>
              <a:highlight>
                <a:srgbClr val="FFFFFF"/>
              </a:highlight>
              <a:latin typeface="Arial"/>
              <a:ea typeface="Arial"/>
              <a:cs typeface="Arial"/>
              <a:sym typeface="Arial"/>
            </a:endParaRPr>
          </a:p>
          <a:p>
            <a:pPr indent="0" lvl="0" marL="457200" rtl="0" algn="l">
              <a:spcBef>
                <a:spcPts val="1600"/>
              </a:spcBef>
              <a:spcAft>
                <a:spcPts val="0"/>
              </a:spcAft>
              <a:buNone/>
            </a:pPr>
            <a:r>
              <a:t/>
            </a:r>
            <a:endParaRPr b="1" sz="1600">
              <a:solidFill>
                <a:srgbClr val="222222"/>
              </a:solidFill>
              <a:highlight>
                <a:srgbClr val="FFFFFF"/>
              </a:highlight>
              <a:latin typeface="Arial"/>
              <a:ea typeface="Arial"/>
              <a:cs typeface="Arial"/>
              <a:sym typeface="Arial"/>
            </a:endParaRPr>
          </a:p>
          <a:p>
            <a:pPr indent="0" lvl="0" marL="457200" rtl="0" algn="l">
              <a:spcBef>
                <a:spcPts val="1600"/>
              </a:spcBef>
              <a:spcAft>
                <a:spcPts val="0"/>
              </a:spcAft>
              <a:buNone/>
            </a:pPr>
            <a:r>
              <a:t/>
            </a:r>
            <a:endParaRPr b="1" sz="1600">
              <a:solidFill>
                <a:srgbClr val="222222"/>
              </a:solidFill>
              <a:highlight>
                <a:srgbClr val="FFFFFF"/>
              </a:highlight>
              <a:latin typeface="Arial"/>
              <a:ea typeface="Arial"/>
              <a:cs typeface="Arial"/>
              <a:sym typeface="Arial"/>
            </a:endParaRPr>
          </a:p>
          <a:p>
            <a:pPr indent="0" lvl="0" marL="457200" rtl="0" algn="l">
              <a:spcBef>
                <a:spcPts val="1600"/>
              </a:spcBef>
              <a:spcAft>
                <a:spcPts val="0"/>
              </a:spcAft>
              <a:buNone/>
            </a:pPr>
            <a:r>
              <a:rPr b="1" lang="en" sz="1600">
                <a:solidFill>
                  <a:srgbClr val="222222"/>
                </a:solidFill>
                <a:highlight>
                  <a:srgbClr val="FFFFFF"/>
                </a:highlight>
                <a:latin typeface="Arial"/>
                <a:ea typeface="Arial"/>
                <a:cs typeface="Arial"/>
                <a:sym typeface="Arial"/>
              </a:rPr>
              <a:t>Sources: D, School, IDEO, Interaction Design org.</a:t>
            </a:r>
            <a:endParaRPr b="1" sz="1600">
              <a:solidFill>
                <a:srgbClr val="222222"/>
              </a:solidFill>
              <a:highlight>
                <a:srgbClr val="FFFFFF"/>
              </a:highlight>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